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Lst>
  <p:sldSz cy="5143500" cx="9144000"/>
  <p:notesSz cx="6858000" cy="9144000"/>
  <p:embeddedFontLst>
    <p:embeddedFont>
      <p:font typeface="PT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font" Target="fonts/PTSans-bold.fntdata"/><Relationship Id="rId96" Type="http://schemas.openxmlformats.org/officeDocument/2006/relationships/font" Target="fonts/PTSans-regular.fntdata"/><Relationship Id="rId11" Type="http://schemas.openxmlformats.org/officeDocument/2006/relationships/slide" Target="slides/slide3.xml"/><Relationship Id="rId99" Type="http://schemas.openxmlformats.org/officeDocument/2006/relationships/font" Target="fonts/PTSans-boldItalic.fntdata"/><Relationship Id="rId10" Type="http://schemas.openxmlformats.org/officeDocument/2006/relationships/slide" Target="slides/slide2.xml"/><Relationship Id="rId98" Type="http://schemas.openxmlformats.org/officeDocument/2006/relationships/font" Target="fonts/PTSans-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96661b26d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196661b26d_2_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196661b26d_2_3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196661b26d_2_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96661b26d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196661b26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96661b26d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196661b26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96661b26d_2_1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196661b26d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96661b26d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196661b26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96661b26d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196661b26d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96661b26d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196661b26d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96661b26d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196661b26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96661b26d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196661b26d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96661b26d_2_1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196661b26d_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196661b26d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196661b26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96661b26d_2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196661b26d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96661b26d_2_1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196661b26d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96661b26d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196661b26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96661b26d_0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196661b26d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96661b26d_0_2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196661b26d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96661b26d_0_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196661b26d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96661b26d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196661b26d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96661b26d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196661b26d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96661b26d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196661b26d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96661b26d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196661b26d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96661b26d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196661b26d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96661b26d_2_1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196661b26d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96661b26d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196661b26d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96661b26d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196661b26d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96661b26d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196661b26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96661b26d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196661b26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96661b26d_0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196661b26d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96661b26d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196661b26d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196661b26d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196661b26d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196661b26d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196661b26d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196661b26d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196661b26d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96661b26d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196661b26d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96661b26d_2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196661b26d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96661b26d_0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196661b26d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96661b26d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2196661b26d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96661b26d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196661b26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96661b26d_0_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196661b26d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196661b26d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196661b26d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96661b26d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196661b26d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96661b26d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196661b26d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96661b26d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196661b26d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196661b26d_0_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196661b26d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96661b26d_0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196661b26d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96661b26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196661b2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96661b26d_0_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196661b26d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96661b26d_0_3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196661b26d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196661b26d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196661b26d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96661b26d_0_3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196661b26d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96661b26d_0_3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2196661b26d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96661b26d_0_3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196661b26d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196661b26d_2_1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196661b26d_2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196661b26d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196661b26d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96661b26d_2_1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196661b26d_2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96661b26d_2_1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196661b26d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96661b26d_2_1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196661b26d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96661b26d_2_1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196661b26d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96661b26d_2_1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2196661b26d_2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96661b26d_2_2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196661b26d_2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196661b26d_2_2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196661b26d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196661b26d_2_2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196661b26d_2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196661b26d_2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196661b26d_2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196661b26d_2_2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196661b26d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96661b26d_2_2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196661b26d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1cb6a957f4_1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1cb6a957f4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1cb6a957f4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21cb6a957f4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96661b26d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196661b2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1cb6a957f4_1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21cb6a957f4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196661b26d_2_2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2196661b26d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196661b26d_2_2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2196661b26d_2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196661b26d_2_2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196661b26d_2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196661b26d_2_2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2196661b26d_2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196661b26d_2_2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2196661b26d_2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96661b26d_2_2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196661b26d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96661b26d_2_2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196661b26d_2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196661b26d_2_2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2196661b26d_2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196661b26d_2_2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2196661b26d_2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96661b26d_2_1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196661b26d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96661b26d_2_2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2196661b26d_2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196661b26d_2_2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196661b26d_2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196661b26d_2_2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196661b26d_2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196661b26d_2_2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196661b26d_2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196661b26d_2_2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2196661b26d_2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196661b26d_2_3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196661b26d_2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196661b26d_2_3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2196661b26d_2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196661b26d_2_3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196661b26d_2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96661b26d_2_1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196661b26d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text simplu">
  <p:cSld name="Title si text simplu">
    <p:spTree>
      <p:nvGrpSpPr>
        <p:cNvPr id="56" name="Shape 56"/>
        <p:cNvGrpSpPr/>
        <p:nvPr/>
      </p:nvGrpSpPr>
      <p:grpSpPr>
        <a:xfrm>
          <a:off x="0" y="0"/>
          <a:ext cx="0" cy="0"/>
          <a:chOff x="0" y="0"/>
          <a:chExt cx="0" cy="0"/>
        </a:xfrm>
      </p:grpSpPr>
      <p:sp>
        <p:nvSpPr>
          <p:cNvPr id="57" name="Google Shape;57;p14"/>
          <p:cNvSpPr txBox="1"/>
          <p:nvPr>
            <p:ph idx="1" type="body"/>
          </p:nvPr>
        </p:nvSpPr>
        <p:spPr>
          <a:xfrm>
            <a:off x="623888" y="2087855"/>
            <a:ext cx="7886700" cy="23134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8" name="Google Shape;58;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PT Sans"/>
                <a:ea typeface="PT Sans"/>
                <a:cs typeface="PT Sans"/>
                <a:sym typeface="PT Sans"/>
              </a:defRPr>
            </a:lvl1pPr>
            <a:lvl2pPr indent="0" lvl="1" marL="0" algn="r">
              <a:spcBef>
                <a:spcPts val="0"/>
              </a:spcBef>
              <a:buNone/>
              <a:defRPr b="0" i="0" sz="1200" u="none" cap="none" strike="noStrike">
                <a:solidFill>
                  <a:srgbClr val="888888"/>
                </a:solidFill>
                <a:latin typeface="PT Sans"/>
                <a:ea typeface="PT Sans"/>
                <a:cs typeface="PT Sans"/>
                <a:sym typeface="PT Sans"/>
              </a:defRPr>
            </a:lvl2pPr>
            <a:lvl3pPr indent="0" lvl="2" marL="0" algn="r">
              <a:spcBef>
                <a:spcPts val="0"/>
              </a:spcBef>
              <a:buNone/>
              <a:defRPr b="0" i="0" sz="1200" u="none" cap="none" strike="noStrike">
                <a:solidFill>
                  <a:srgbClr val="888888"/>
                </a:solidFill>
                <a:latin typeface="PT Sans"/>
                <a:ea typeface="PT Sans"/>
                <a:cs typeface="PT Sans"/>
                <a:sym typeface="PT Sans"/>
              </a:defRPr>
            </a:lvl3pPr>
            <a:lvl4pPr indent="0" lvl="3" marL="0" algn="r">
              <a:spcBef>
                <a:spcPts val="0"/>
              </a:spcBef>
              <a:buNone/>
              <a:defRPr b="0" i="0" sz="1200" u="none" cap="none" strike="noStrike">
                <a:solidFill>
                  <a:srgbClr val="888888"/>
                </a:solidFill>
                <a:latin typeface="PT Sans"/>
                <a:ea typeface="PT Sans"/>
                <a:cs typeface="PT Sans"/>
                <a:sym typeface="PT Sans"/>
              </a:defRPr>
            </a:lvl4pPr>
            <a:lvl5pPr indent="0" lvl="4" marL="0" algn="r">
              <a:spcBef>
                <a:spcPts val="0"/>
              </a:spcBef>
              <a:buNone/>
              <a:defRPr b="0" i="0" sz="1200" u="none" cap="none" strike="noStrike">
                <a:solidFill>
                  <a:srgbClr val="888888"/>
                </a:solidFill>
                <a:latin typeface="PT Sans"/>
                <a:ea typeface="PT Sans"/>
                <a:cs typeface="PT Sans"/>
                <a:sym typeface="PT Sans"/>
              </a:defRPr>
            </a:lvl5pPr>
            <a:lvl6pPr indent="0" lvl="5" marL="0" algn="r">
              <a:spcBef>
                <a:spcPts val="0"/>
              </a:spcBef>
              <a:buNone/>
              <a:defRPr b="0" i="0" sz="1200" u="none" cap="none" strike="noStrike">
                <a:solidFill>
                  <a:srgbClr val="888888"/>
                </a:solidFill>
                <a:latin typeface="PT Sans"/>
                <a:ea typeface="PT Sans"/>
                <a:cs typeface="PT Sans"/>
                <a:sym typeface="PT Sans"/>
              </a:defRPr>
            </a:lvl6pPr>
            <a:lvl7pPr indent="0" lvl="6" marL="0" algn="r">
              <a:spcBef>
                <a:spcPts val="0"/>
              </a:spcBef>
              <a:buNone/>
              <a:defRPr b="0" i="0" sz="1200" u="none" cap="none" strike="noStrike">
                <a:solidFill>
                  <a:srgbClr val="888888"/>
                </a:solidFill>
                <a:latin typeface="PT Sans"/>
                <a:ea typeface="PT Sans"/>
                <a:cs typeface="PT Sans"/>
                <a:sym typeface="PT Sans"/>
              </a:defRPr>
            </a:lvl7pPr>
            <a:lvl8pPr indent="0" lvl="7" marL="0" algn="r">
              <a:spcBef>
                <a:spcPts val="0"/>
              </a:spcBef>
              <a:buNone/>
              <a:defRPr b="0" i="0" sz="1200" u="none" cap="none" strike="noStrike">
                <a:solidFill>
                  <a:srgbClr val="888888"/>
                </a:solidFill>
                <a:latin typeface="PT Sans"/>
                <a:ea typeface="PT Sans"/>
                <a:cs typeface="PT Sans"/>
                <a:sym typeface="PT Sans"/>
              </a:defRPr>
            </a:lvl8pPr>
            <a:lvl9pPr indent="0" lvl="8" marL="0" algn="r">
              <a:spcBef>
                <a:spcPts val="0"/>
              </a:spcBef>
              <a:buNone/>
              <a:defRPr b="0" i="0" sz="1200" u="none" cap="none" strike="noStrike">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14"/>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bullet-uri">
  <p:cSld name="Title si bullet-uri">
    <p:spTree>
      <p:nvGrpSpPr>
        <p:cNvPr id="61" name="Shape 61"/>
        <p:cNvGrpSpPr/>
        <p:nvPr/>
      </p:nvGrpSpPr>
      <p:grpSpPr>
        <a:xfrm>
          <a:off x="0" y="0"/>
          <a:ext cx="0" cy="0"/>
          <a:chOff x="0" y="0"/>
          <a:chExt cx="0" cy="0"/>
        </a:xfrm>
      </p:grpSpPr>
      <p:sp>
        <p:nvSpPr>
          <p:cNvPr id="62" name="Google Shape;62;p15"/>
          <p:cNvSpPr txBox="1"/>
          <p:nvPr>
            <p:ph idx="1" type="body"/>
          </p:nvPr>
        </p:nvSpPr>
        <p:spPr>
          <a:xfrm>
            <a:off x="628650" y="2089735"/>
            <a:ext cx="78867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15"/>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implu">
  <p:cSld name="Text simplu">
    <p:spTree>
      <p:nvGrpSpPr>
        <p:cNvPr id="66" name="Shape 66"/>
        <p:cNvGrpSpPr/>
        <p:nvPr/>
      </p:nvGrpSpPr>
      <p:grpSpPr>
        <a:xfrm>
          <a:off x="0" y="0"/>
          <a:ext cx="0" cy="0"/>
          <a:chOff x="0" y="0"/>
          <a:chExt cx="0" cy="0"/>
        </a:xfrm>
      </p:grpSpPr>
      <p:sp>
        <p:nvSpPr>
          <p:cNvPr id="67" name="Google Shape;67;p16"/>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8" name="Google Shape;68;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u bullet-uri">
  <p:cSld name="Text cu bullet-uri">
    <p:spTree>
      <p:nvGrpSpPr>
        <p:cNvPr id="70" name="Shape 70"/>
        <p:cNvGrpSpPr/>
        <p:nvPr/>
      </p:nvGrpSpPr>
      <p:grpSpPr>
        <a:xfrm>
          <a:off x="0" y="0"/>
          <a:ext cx="0" cy="0"/>
          <a:chOff x="0" y="0"/>
          <a:chExt cx="0" cy="0"/>
        </a:xfrm>
      </p:grpSpPr>
      <p:sp>
        <p:nvSpPr>
          <p:cNvPr id="71" name="Google Shape;71;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17"/>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2 boxuri cu bullet-uri">
  <p:cSld name="Title si 2 boxuri cu bullet-uri">
    <p:spTree>
      <p:nvGrpSpPr>
        <p:cNvPr id="74" name="Shape 74"/>
        <p:cNvGrpSpPr/>
        <p:nvPr/>
      </p:nvGrpSpPr>
      <p:grpSpPr>
        <a:xfrm>
          <a:off x="0" y="0"/>
          <a:ext cx="0" cy="0"/>
          <a:chOff x="0" y="0"/>
          <a:chExt cx="0" cy="0"/>
        </a:xfrm>
      </p:grpSpPr>
      <p:sp>
        <p:nvSpPr>
          <p:cNvPr id="75" name="Google Shape;75;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8"/>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8"/>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8"/>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douta boxe cu text simplu">
  <p:cSld name="Title si douta boxe cu text simplu">
    <p:spTree>
      <p:nvGrpSpPr>
        <p:cNvPr id="80" name="Shape 80"/>
        <p:cNvGrpSpPr/>
        <p:nvPr/>
      </p:nvGrpSpPr>
      <p:grpSpPr>
        <a:xfrm>
          <a:off x="0" y="0"/>
          <a:ext cx="0" cy="0"/>
          <a:chOff x="0" y="0"/>
          <a:chExt cx="0" cy="0"/>
        </a:xfrm>
      </p:grpSpPr>
      <p:sp>
        <p:nvSpPr>
          <p:cNvPr id="81" name="Google Shape;81;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9"/>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9"/>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9"/>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text simplu">
  <p:cSld name="Title si text simplu">
    <p:spTree>
      <p:nvGrpSpPr>
        <p:cNvPr id="92" name="Shape 92"/>
        <p:cNvGrpSpPr/>
        <p:nvPr/>
      </p:nvGrpSpPr>
      <p:grpSpPr>
        <a:xfrm>
          <a:off x="0" y="0"/>
          <a:ext cx="0" cy="0"/>
          <a:chOff x="0" y="0"/>
          <a:chExt cx="0" cy="0"/>
        </a:xfrm>
      </p:grpSpPr>
      <p:sp>
        <p:nvSpPr>
          <p:cNvPr id="93" name="Google Shape;93;p21"/>
          <p:cNvSpPr txBox="1"/>
          <p:nvPr>
            <p:ph idx="1" type="body"/>
          </p:nvPr>
        </p:nvSpPr>
        <p:spPr>
          <a:xfrm>
            <a:off x="623888" y="2087855"/>
            <a:ext cx="7886700" cy="23134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4" name="Google Shape;94;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21"/>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bullet-uri">
  <p:cSld name="Title si bullet-uri">
    <p:spTree>
      <p:nvGrpSpPr>
        <p:cNvPr id="97" name="Shape 97"/>
        <p:cNvGrpSpPr/>
        <p:nvPr/>
      </p:nvGrpSpPr>
      <p:grpSpPr>
        <a:xfrm>
          <a:off x="0" y="0"/>
          <a:ext cx="0" cy="0"/>
          <a:chOff x="0" y="0"/>
          <a:chExt cx="0" cy="0"/>
        </a:xfrm>
      </p:grpSpPr>
      <p:sp>
        <p:nvSpPr>
          <p:cNvPr id="98" name="Google Shape;98;p22"/>
          <p:cNvSpPr txBox="1"/>
          <p:nvPr>
            <p:ph idx="1" type="body"/>
          </p:nvPr>
        </p:nvSpPr>
        <p:spPr>
          <a:xfrm>
            <a:off x="628650" y="2089735"/>
            <a:ext cx="78867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22"/>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implu">
  <p:cSld name="Text simplu">
    <p:spTree>
      <p:nvGrpSpPr>
        <p:cNvPr id="102" name="Shape 102"/>
        <p:cNvGrpSpPr/>
        <p:nvPr/>
      </p:nvGrpSpPr>
      <p:grpSpPr>
        <a:xfrm>
          <a:off x="0" y="0"/>
          <a:ext cx="0" cy="0"/>
          <a:chOff x="0" y="0"/>
          <a:chExt cx="0" cy="0"/>
        </a:xfrm>
      </p:grpSpPr>
      <p:sp>
        <p:nvSpPr>
          <p:cNvPr id="103" name="Google Shape;103;p23"/>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4" name="Google Shape;104;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u bullet-uri">
  <p:cSld name="Text cu bullet-uri">
    <p:spTree>
      <p:nvGrpSpPr>
        <p:cNvPr id="106" name="Shape 106"/>
        <p:cNvGrpSpPr/>
        <p:nvPr/>
      </p:nvGrpSpPr>
      <p:grpSpPr>
        <a:xfrm>
          <a:off x="0" y="0"/>
          <a:ext cx="0" cy="0"/>
          <a:chOff x="0" y="0"/>
          <a:chExt cx="0" cy="0"/>
        </a:xfrm>
      </p:grpSpPr>
      <p:sp>
        <p:nvSpPr>
          <p:cNvPr id="107" name="Google Shape;107;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24"/>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2 boxuri cu bullet-uri">
  <p:cSld name="Title si 2 boxuri cu bullet-uri">
    <p:spTree>
      <p:nvGrpSpPr>
        <p:cNvPr id="110" name="Shape 110"/>
        <p:cNvGrpSpPr/>
        <p:nvPr/>
      </p:nvGrpSpPr>
      <p:grpSpPr>
        <a:xfrm>
          <a:off x="0" y="0"/>
          <a:ext cx="0" cy="0"/>
          <a:chOff x="0" y="0"/>
          <a:chExt cx="0" cy="0"/>
        </a:xfrm>
      </p:grpSpPr>
      <p:sp>
        <p:nvSpPr>
          <p:cNvPr id="111" name="Google Shape;111;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25"/>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5"/>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5"/>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douta boxe cu text simplu">
  <p:cSld name="Title si douta boxe cu text simplu">
    <p:spTree>
      <p:nvGrpSpPr>
        <p:cNvPr id="116" name="Shape 116"/>
        <p:cNvGrpSpPr/>
        <p:nvPr/>
      </p:nvGrpSpPr>
      <p:grpSpPr>
        <a:xfrm>
          <a:off x="0" y="0"/>
          <a:ext cx="0" cy="0"/>
          <a:chOff x="0" y="0"/>
          <a:chExt cx="0" cy="0"/>
        </a:xfrm>
      </p:grpSpPr>
      <p:sp>
        <p:nvSpPr>
          <p:cNvPr id="117" name="Google Shape;117;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19" name="Google Shape;119;p26"/>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6"/>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6"/>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bullet-uri">
  <p:cSld name="Title si bullet-uri">
    <p:spTree>
      <p:nvGrpSpPr>
        <p:cNvPr id="128" name="Shape 128"/>
        <p:cNvGrpSpPr/>
        <p:nvPr/>
      </p:nvGrpSpPr>
      <p:grpSpPr>
        <a:xfrm>
          <a:off x="0" y="0"/>
          <a:ext cx="0" cy="0"/>
          <a:chOff x="0" y="0"/>
          <a:chExt cx="0" cy="0"/>
        </a:xfrm>
      </p:grpSpPr>
      <p:sp>
        <p:nvSpPr>
          <p:cNvPr id="129" name="Google Shape;129;p28"/>
          <p:cNvSpPr txBox="1"/>
          <p:nvPr>
            <p:ph idx="1" type="body"/>
          </p:nvPr>
        </p:nvSpPr>
        <p:spPr>
          <a:xfrm>
            <a:off x="628650" y="2089735"/>
            <a:ext cx="78867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28"/>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text simplu">
  <p:cSld name="Title si text simplu">
    <p:spTree>
      <p:nvGrpSpPr>
        <p:cNvPr id="133" name="Shape 133"/>
        <p:cNvGrpSpPr/>
        <p:nvPr/>
      </p:nvGrpSpPr>
      <p:grpSpPr>
        <a:xfrm>
          <a:off x="0" y="0"/>
          <a:ext cx="0" cy="0"/>
          <a:chOff x="0" y="0"/>
          <a:chExt cx="0" cy="0"/>
        </a:xfrm>
      </p:grpSpPr>
      <p:sp>
        <p:nvSpPr>
          <p:cNvPr id="134" name="Google Shape;134;p29"/>
          <p:cNvSpPr txBox="1"/>
          <p:nvPr>
            <p:ph idx="1" type="body"/>
          </p:nvPr>
        </p:nvSpPr>
        <p:spPr>
          <a:xfrm>
            <a:off x="623888" y="2087855"/>
            <a:ext cx="7886700" cy="23134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5" name="Google Shape;135;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37" name="Google Shape;137;p29"/>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implu">
  <p:cSld name="Text simplu">
    <p:spTree>
      <p:nvGrpSpPr>
        <p:cNvPr id="138" name="Shape 138"/>
        <p:cNvGrpSpPr/>
        <p:nvPr/>
      </p:nvGrpSpPr>
      <p:grpSpPr>
        <a:xfrm>
          <a:off x="0" y="0"/>
          <a:ext cx="0" cy="0"/>
          <a:chOff x="0" y="0"/>
          <a:chExt cx="0" cy="0"/>
        </a:xfrm>
      </p:grpSpPr>
      <p:sp>
        <p:nvSpPr>
          <p:cNvPr id="139" name="Google Shape;139;p30"/>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PT Sans"/>
                <a:ea typeface="PT Sans"/>
                <a:cs typeface="PT Sans"/>
                <a:sym typeface="PT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0" name="Google Shape;140;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u bullet-uri">
  <p:cSld name="Text cu bullet-uri">
    <p:spTree>
      <p:nvGrpSpPr>
        <p:cNvPr id="142" name="Shape 142"/>
        <p:cNvGrpSpPr/>
        <p:nvPr/>
      </p:nvGrpSpPr>
      <p:grpSpPr>
        <a:xfrm>
          <a:off x="0" y="0"/>
          <a:ext cx="0" cy="0"/>
          <a:chOff x="0" y="0"/>
          <a:chExt cx="0" cy="0"/>
        </a:xfrm>
      </p:grpSpPr>
      <p:sp>
        <p:nvSpPr>
          <p:cNvPr id="143" name="Google Shape;143;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31"/>
          <p:cNvSpPr txBox="1"/>
          <p:nvPr>
            <p:ph idx="1" type="body"/>
          </p:nvPr>
        </p:nvSpPr>
        <p:spPr>
          <a:xfrm>
            <a:off x="623888" y="1425080"/>
            <a:ext cx="7886700" cy="324530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2 boxuri cu bullet-uri">
  <p:cSld name="Title si 2 boxuri cu bullet-uri">
    <p:spTree>
      <p:nvGrpSpPr>
        <p:cNvPr id="146" name="Shape 146"/>
        <p:cNvGrpSpPr/>
        <p:nvPr/>
      </p:nvGrpSpPr>
      <p:grpSpPr>
        <a:xfrm>
          <a:off x="0" y="0"/>
          <a:ext cx="0" cy="0"/>
          <a:chOff x="0" y="0"/>
          <a:chExt cx="0" cy="0"/>
        </a:xfrm>
      </p:grpSpPr>
      <p:sp>
        <p:nvSpPr>
          <p:cNvPr id="147" name="Google Shape;147;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49" name="Google Shape;149;p32"/>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2"/>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2"/>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i douta boxe cu text simplu">
  <p:cSld name="Title si douta boxe cu text simplu">
    <p:spTree>
      <p:nvGrpSpPr>
        <p:cNvPr id="152" name="Shape 152"/>
        <p:cNvGrpSpPr/>
        <p:nvPr/>
      </p:nvGrpSpPr>
      <p:grpSpPr>
        <a:xfrm>
          <a:off x="0" y="0"/>
          <a:ext cx="0" cy="0"/>
          <a:chOff x="0" y="0"/>
          <a:chExt cx="0" cy="0"/>
        </a:xfrm>
      </p:grpSpPr>
      <p:sp>
        <p:nvSpPr>
          <p:cNvPr id="153" name="Google Shape;153;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PT Sans"/>
                <a:ea typeface="PT Sans"/>
                <a:cs typeface="PT Sans"/>
                <a:sym typeface="PT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a:ea typeface="PT Sans"/>
                <a:cs typeface="PT Sans"/>
                <a:sym typeface="PT Sans"/>
              </a:defRPr>
            </a:lvl1pPr>
            <a:lvl2pPr indent="0" lvl="1" marL="0" algn="r">
              <a:spcBef>
                <a:spcPts val="0"/>
              </a:spcBef>
              <a:buNone/>
              <a:defRPr sz="1200">
                <a:solidFill>
                  <a:srgbClr val="888888"/>
                </a:solidFill>
                <a:latin typeface="PT Sans"/>
                <a:ea typeface="PT Sans"/>
                <a:cs typeface="PT Sans"/>
                <a:sym typeface="PT Sans"/>
              </a:defRPr>
            </a:lvl2pPr>
            <a:lvl3pPr indent="0" lvl="2" marL="0" algn="r">
              <a:spcBef>
                <a:spcPts val="0"/>
              </a:spcBef>
              <a:buNone/>
              <a:defRPr sz="1200">
                <a:solidFill>
                  <a:srgbClr val="888888"/>
                </a:solidFill>
                <a:latin typeface="PT Sans"/>
                <a:ea typeface="PT Sans"/>
                <a:cs typeface="PT Sans"/>
                <a:sym typeface="PT Sans"/>
              </a:defRPr>
            </a:lvl3pPr>
            <a:lvl4pPr indent="0" lvl="3" marL="0" algn="r">
              <a:spcBef>
                <a:spcPts val="0"/>
              </a:spcBef>
              <a:buNone/>
              <a:defRPr sz="1200">
                <a:solidFill>
                  <a:srgbClr val="888888"/>
                </a:solidFill>
                <a:latin typeface="PT Sans"/>
                <a:ea typeface="PT Sans"/>
                <a:cs typeface="PT Sans"/>
                <a:sym typeface="PT Sans"/>
              </a:defRPr>
            </a:lvl4pPr>
            <a:lvl5pPr indent="0" lvl="4" marL="0" algn="r">
              <a:spcBef>
                <a:spcPts val="0"/>
              </a:spcBef>
              <a:buNone/>
              <a:defRPr sz="1200">
                <a:solidFill>
                  <a:srgbClr val="888888"/>
                </a:solidFill>
                <a:latin typeface="PT Sans"/>
                <a:ea typeface="PT Sans"/>
                <a:cs typeface="PT Sans"/>
                <a:sym typeface="PT Sans"/>
              </a:defRPr>
            </a:lvl5pPr>
            <a:lvl6pPr indent="0" lvl="5" marL="0" algn="r">
              <a:spcBef>
                <a:spcPts val="0"/>
              </a:spcBef>
              <a:buNone/>
              <a:defRPr sz="1200">
                <a:solidFill>
                  <a:srgbClr val="888888"/>
                </a:solidFill>
                <a:latin typeface="PT Sans"/>
                <a:ea typeface="PT Sans"/>
                <a:cs typeface="PT Sans"/>
                <a:sym typeface="PT Sans"/>
              </a:defRPr>
            </a:lvl6pPr>
            <a:lvl7pPr indent="0" lvl="6" marL="0" algn="r">
              <a:spcBef>
                <a:spcPts val="0"/>
              </a:spcBef>
              <a:buNone/>
              <a:defRPr sz="1200">
                <a:solidFill>
                  <a:srgbClr val="888888"/>
                </a:solidFill>
                <a:latin typeface="PT Sans"/>
                <a:ea typeface="PT Sans"/>
                <a:cs typeface="PT Sans"/>
                <a:sym typeface="PT Sans"/>
              </a:defRPr>
            </a:lvl7pPr>
            <a:lvl8pPr indent="0" lvl="7" marL="0" algn="r">
              <a:spcBef>
                <a:spcPts val="0"/>
              </a:spcBef>
              <a:buNone/>
              <a:defRPr sz="1200">
                <a:solidFill>
                  <a:srgbClr val="888888"/>
                </a:solidFill>
                <a:latin typeface="PT Sans"/>
                <a:ea typeface="PT Sans"/>
                <a:cs typeface="PT Sans"/>
                <a:sym typeface="PT Sans"/>
              </a:defRPr>
            </a:lvl8pPr>
            <a:lvl9pPr indent="0" lvl="8" marL="0" algn="r">
              <a:spcBef>
                <a:spcPts val="0"/>
              </a:spcBef>
              <a:buNone/>
              <a:defRPr sz="1200">
                <a:solidFill>
                  <a:srgbClr val="888888"/>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GB"/>
              <a:t>‹#›</a:t>
            </a:fld>
            <a:endParaRPr/>
          </a:p>
        </p:txBody>
      </p:sp>
      <p:sp>
        <p:nvSpPr>
          <p:cNvPr id="155" name="Google Shape;155;p33"/>
          <p:cNvSpPr txBox="1"/>
          <p:nvPr>
            <p:ph idx="1" type="body"/>
          </p:nvPr>
        </p:nvSpPr>
        <p:spPr>
          <a:xfrm>
            <a:off x="628650" y="2089735"/>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33"/>
          <p:cNvSpPr txBox="1"/>
          <p:nvPr>
            <p:ph idx="2" type="body"/>
          </p:nvPr>
        </p:nvSpPr>
        <p:spPr>
          <a:xfrm>
            <a:off x="4646995" y="2082499"/>
            <a:ext cx="3886200" cy="23115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atin typeface="PT Sans"/>
                <a:ea typeface="PT Sans"/>
                <a:cs typeface="PT Sans"/>
                <a:sym typeface="PT Sans"/>
              </a:defRPr>
            </a:lvl1pPr>
            <a:lvl2pPr indent="-342900" lvl="1" marL="914400" algn="l">
              <a:lnSpc>
                <a:spcPct val="90000"/>
              </a:lnSpc>
              <a:spcBef>
                <a:spcPts val="500"/>
              </a:spcBef>
              <a:spcAft>
                <a:spcPts val="0"/>
              </a:spcAft>
              <a:buClr>
                <a:schemeClr val="dk1"/>
              </a:buClr>
              <a:buSzPts val="1800"/>
              <a:buChar char="•"/>
              <a:defRPr sz="1800">
                <a:latin typeface="PT Sans"/>
                <a:ea typeface="PT Sans"/>
                <a:cs typeface="PT Sans"/>
                <a:sym typeface="PT Sans"/>
              </a:defRPr>
            </a:lvl2pPr>
            <a:lvl3pPr indent="-330200" lvl="2" marL="1371600" algn="l">
              <a:lnSpc>
                <a:spcPct val="90000"/>
              </a:lnSpc>
              <a:spcBef>
                <a:spcPts val="500"/>
              </a:spcBef>
              <a:spcAft>
                <a:spcPts val="0"/>
              </a:spcAft>
              <a:buClr>
                <a:schemeClr val="dk1"/>
              </a:buClr>
              <a:buSzPts val="1600"/>
              <a:buChar char="•"/>
              <a:defRPr sz="1600">
                <a:latin typeface="PT Sans"/>
                <a:ea typeface="PT Sans"/>
                <a:cs typeface="PT Sans"/>
                <a:sym typeface="PT Sans"/>
              </a:defRPr>
            </a:lvl3pPr>
            <a:lvl4pPr indent="-317500" lvl="3" marL="1828800" algn="l">
              <a:lnSpc>
                <a:spcPct val="90000"/>
              </a:lnSpc>
              <a:spcBef>
                <a:spcPts val="500"/>
              </a:spcBef>
              <a:spcAft>
                <a:spcPts val="0"/>
              </a:spcAft>
              <a:buClr>
                <a:schemeClr val="dk1"/>
              </a:buClr>
              <a:buSzPts val="1400"/>
              <a:buChar char="•"/>
              <a:defRPr sz="1400">
                <a:latin typeface="PT Sans"/>
                <a:ea typeface="PT Sans"/>
                <a:cs typeface="PT Sans"/>
                <a:sym typeface="PT Sans"/>
              </a:defRPr>
            </a:lvl4pPr>
            <a:lvl5pPr indent="-317500" lvl="4" marL="2286000" algn="l">
              <a:lnSpc>
                <a:spcPct val="90000"/>
              </a:lnSpc>
              <a:spcBef>
                <a:spcPts val="500"/>
              </a:spcBef>
              <a:spcAft>
                <a:spcPts val="0"/>
              </a:spcAft>
              <a:buClr>
                <a:schemeClr val="dk1"/>
              </a:buClr>
              <a:buSzPts val="1400"/>
              <a:buChar char="•"/>
              <a:defRPr sz="1400">
                <a:latin typeface="PT Sans"/>
                <a:ea typeface="PT Sans"/>
                <a:cs typeface="PT Sans"/>
                <a:sym typeface="PT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3"/>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PT Sans"/>
              <a:buNone/>
              <a:defRPr b="1" sz="3000">
                <a:latin typeface="PT Sans"/>
                <a:ea typeface="PT Sans"/>
                <a:cs typeface="PT Sans"/>
                <a:sym typeface="P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2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7"/>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4" name="Google Shape;124;p2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jp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jp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4.jp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4.jp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4.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4.jp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4.jp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hyperlink" Target="https://en.wikipedia.org/wiki/Operator_theory" TargetMode="External"/><Relationship Id="rId5"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4.jpg"/><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4.jpg"/><Relationship Id="rId4" Type="http://schemas.openxmlformats.org/officeDocument/2006/relationships/image" Target="../media/image2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image" Target="../media/image4.jpg"/><Relationship Id="rId4" Type="http://schemas.openxmlformats.org/officeDocument/2006/relationships/image" Target="../media/image2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4.jpg"/><Relationship Id="rId4" Type="http://schemas.openxmlformats.org/officeDocument/2006/relationships/image" Target="../media/image3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 Id="rId3" Type="http://schemas.openxmlformats.org/officeDocument/2006/relationships/image" Target="../media/image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4.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4.jpg"/><Relationship Id="rId4" Type="http://schemas.openxmlformats.org/officeDocument/2006/relationships/image" Target="../media/image3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 Id="rId3" Type="http://schemas.openxmlformats.org/officeDocument/2006/relationships/image" Target="../media/image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 Id="rId3" Type="http://schemas.openxmlformats.org/officeDocument/2006/relationships/image" Target="../media/image4.jpg"/><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 Id="rId3" Type="http://schemas.openxmlformats.org/officeDocument/2006/relationships/image" Target="../media/image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 Id="rId3" Type="http://schemas.openxmlformats.org/officeDocument/2006/relationships/image" Target="../media/image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4.jpg"/><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4.jp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4"/>
          <p:cNvSpPr txBox="1"/>
          <p:nvPr/>
        </p:nvSpPr>
        <p:spPr>
          <a:xfrm>
            <a:off x="429940" y="2477849"/>
            <a:ext cx="8422104" cy="43751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6B9B"/>
              </a:buClr>
              <a:buSzPts val="2800"/>
              <a:buFont typeface="PT Sans"/>
              <a:buNone/>
            </a:pPr>
            <a:r>
              <a:rPr b="1" i="0" lang="en-GB" sz="2800" u="none" cap="none" strike="noStrike">
                <a:solidFill>
                  <a:srgbClr val="006B9B"/>
                </a:solidFill>
                <a:latin typeface="PT Sans"/>
                <a:ea typeface="PT Sans"/>
                <a:cs typeface="PT Sans"/>
                <a:sym typeface="PT Sans"/>
              </a:rPr>
              <a:t>Computer Architecture </a:t>
            </a:r>
            <a:endParaRPr b="1" i="0" sz="2800" u="none" cap="none" strike="noStrike">
              <a:solidFill>
                <a:srgbClr val="006B9B"/>
              </a:solidFill>
              <a:latin typeface="PT Sans"/>
              <a:ea typeface="PT Sans"/>
              <a:cs typeface="PT Sans"/>
              <a:sym typeface="PT Sans"/>
            </a:endParaRPr>
          </a:p>
        </p:txBody>
      </p:sp>
      <p:sp>
        <p:nvSpPr>
          <p:cNvPr id="165" name="Google Shape;165;p34"/>
          <p:cNvSpPr txBox="1"/>
          <p:nvPr/>
        </p:nvSpPr>
        <p:spPr>
          <a:xfrm>
            <a:off x="539853" y="4634353"/>
            <a:ext cx="1741530" cy="2539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600"/>
              <a:buFont typeface="PT Sans"/>
              <a:buNone/>
            </a:pPr>
            <a:r>
              <a:rPr b="0" i="0" lang="en-GB" sz="1600" u="none" cap="none" strike="noStrike">
                <a:solidFill>
                  <a:srgbClr val="3F3F3F"/>
                </a:solidFill>
                <a:latin typeface="PT Sans"/>
                <a:ea typeface="PT Sans"/>
                <a:cs typeface="PT Sans"/>
                <a:sym typeface="PT Sans"/>
              </a:rPr>
              <a:t>Fiștic Cristofor</a:t>
            </a:r>
            <a:endParaRPr b="0" i="0" sz="1600" u="none" cap="none" strike="noStrike">
              <a:solidFill>
                <a:srgbClr val="3F3F3F"/>
              </a:solidFill>
              <a:latin typeface="PT Sans"/>
              <a:ea typeface="PT Sans"/>
              <a:cs typeface="PT Sans"/>
              <a:sym typeface="PT Sans"/>
            </a:endParaRPr>
          </a:p>
        </p:txBody>
      </p:sp>
      <p:sp>
        <p:nvSpPr>
          <p:cNvPr id="166" name="Google Shape;166;p34"/>
          <p:cNvSpPr txBox="1"/>
          <p:nvPr/>
        </p:nvSpPr>
        <p:spPr>
          <a:xfrm>
            <a:off x="7328044" y="4634353"/>
            <a:ext cx="1524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Spring 2023</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43"/>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20" name="Google Shape;220;p43"/>
          <p:cNvPicPr preferRelativeResize="0"/>
          <p:nvPr/>
        </p:nvPicPr>
        <p:blipFill>
          <a:blip r:embed="rId4">
            <a:alphaModFix/>
          </a:blip>
          <a:stretch>
            <a:fillRect/>
          </a:stretch>
        </p:blipFill>
        <p:spPr>
          <a:xfrm>
            <a:off x="2128175" y="1707876"/>
            <a:ext cx="5267709" cy="337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4"/>
          <p:cNvSpPr txBox="1"/>
          <p:nvPr>
            <p:ph type="title"/>
          </p:nvPr>
        </p:nvSpPr>
        <p:spPr>
          <a:xfrm>
            <a:off x="4" y="11268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26" name="Google Shape;226;p44"/>
          <p:cNvSpPr/>
          <p:nvPr/>
        </p:nvSpPr>
        <p:spPr>
          <a:xfrm>
            <a:off x="2938250" y="1853925"/>
            <a:ext cx="5164800" cy="220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000">
                <a:solidFill>
                  <a:schemeClr val="dk1"/>
                </a:solidFill>
                <a:latin typeface="PT Sans"/>
                <a:ea typeface="PT Sans"/>
                <a:cs typeface="PT Sans"/>
                <a:sym typeface="PT Sans"/>
              </a:rPr>
              <a:t>Vacuum tube</a:t>
            </a:r>
            <a:r>
              <a:rPr lang="en-GB" sz="2000">
                <a:solidFill>
                  <a:schemeClr val="dk1"/>
                </a:solidFill>
                <a:highlight>
                  <a:srgbClr val="FFFFFF"/>
                </a:highlight>
                <a:latin typeface="PT Sans"/>
                <a:ea typeface="PT Sans"/>
                <a:cs typeface="PT Sans"/>
                <a:sym typeface="PT Sans"/>
              </a:rPr>
              <a:t> – an electronic device that controls the flow of electrons in a vacuum. It used as a switch, amplifier, or display screen in many older model radios, televisions, computers, etc.</a:t>
            </a:r>
            <a:endParaRPr sz="2000">
              <a:solidFill>
                <a:schemeClr val="dk1"/>
              </a:solidFill>
              <a:latin typeface="PT Sans"/>
              <a:ea typeface="PT Sans"/>
              <a:cs typeface="PT Sans"/>
              <a:sym typeface="PT Sans"/>
            </a:endParaRPr>
          </a:p>
        </p:txBody>
      </p:sp>
      <p:pic>
        <p:nvPicPr>
          <p:cNvPr id="227" name="Google Shape;227;p44"/>
          <p:cNvPicPr preferRelativeResize="0"/>
          <p:nvPr/>
        </p:nvPicPr>
        <p:blipFill>
          <a:blip r:embed="rId4">
            <a:alphaModFix/>
          </a:blip>
          <a:stretch>
            <a:fillRect/>
          </a:stretch>
        </p:blipFill>
        <p:spPr>
          <a:xfrm>
            <a:off x="591750" y="1805716"/>
            <a:ext cx="2021201" cy="30329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5"/>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33" name="Google Shape;233;p45"/>
          <p:cNvSpPr txBox="1"/>
          <p:nvPr/>
        </p:nvSpPr>
        <p:spPr>
          <a:xfrm>
            <a:off x="374071" y="2168502"/>
            <a:ext cx="835429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34" name="Google Shape;234;p45"/>
          <p:cNvSpPr/>
          <p:nvPr/>
        </p:nvSpPr>
        <p:spPr>
          <a:xfrm>
            <a:off x="116900" y="1810001"/>
            <a:ext cx="8832900" cy="20325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GB" sz="2000">
                <a:solidFill>
                  <a:srgbClr val="0B0B0B"/>
                </a:solidFill>
                <a:latin typeface="PT Sans"/>
                <a:ea typeface="PT Sans"/>
                <a:cs typeface="PT Sans"/>
                <a:sym typeface="PT Sans"/>
              </a:rPr>
              <a:t>2nd Generation: </a:t>
            </a:r>
            <a:r>
              <a:rPr lang="en-GB" sz="2000">
                <a:solidFill>
                  <a:srgbClr val="0B0B0B"/>
                </a:solidFill>
                <a:latin typeface="PT Sans"/>
                <a:ea typeface="PT Sans"/>
                <a:cs typeface="PT Sans"/>
                <a:sym typeface="PT Sans"/>
              </a:rPr>
              <a:t>The years 1957-1963 were referred to as the “second generation of computers” at the time. In second-generation computers, COBOL and FORTRAN are employed as assembly languages and programming languages. Here they advanced from vacuum tubes to transistors. This made the computers smaller, faster and more energy-efficient. And they advanced from binary to assembly languages. For instance, IBM 1620, IBM 7094, CDC 1604, CDC 3600, and so forth.</a:t>
            </a:r>
            <a:endParaRPr i="0" sz="2000">
              <a:solidFill>
                <a:srgbClr val="0B0B0B"/>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6"/>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40" name="Google Shape;240;p46"/>
          <p:cNvPicPr preferRelativeResize="0"/>
          <p:nvPr/>
        </p:nvPicPr>
        <p:blipFill>
          <a:blip r:embed="rId4">
            <a:alphaModFix/>
          </a:blip>
          <a:stretch>
            <a:fillRect/>
          </a:stretch>
        </p:blipFill>
        <p:spPr>
          <a:xfrm>
            <a:off x="1952600" y="1707901"/>
            <a:ext cx="6098717" cy="343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7"/>
          <p:cNvSpPr txBox="1"/>
          <p:nvPr>
            <p:ph type="title"/>
          </p:nvPr>
        </p:nvSpPr>
        <p:spPr>
          <a:xfrm>
            <a:off x="4" y="11268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46" name="Google Shape;246;p47"/>
          <p:cNvSpPr/>
          <p:nvPr/>
        </p:nvSpPr>
        <p:spPr>
          <a:xfrm>
            <a:off x="2938250" y="1853925"/>
            <a:ext cx="5164800" cy="220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000">
                <a:solidFill>
                  <a:schemeClr val="dk1"/>
                </a:solidFill>
                <a:latin typeface="PT Sans"/>
                <a:ea typeface="PT Sans"/>
                <a:cs typeface="PT Sans"/>
                <a:sym typeface="PT Sans"/>
              </a:rPr>
              <a:t>Transistor</a:t>
            </a:r>
            <a:r>
              <a:rPr lang="en-GB" sz="2000">
                <a:solidFill>
                  <a:schemeClr val="dk1"/>
                </a:solidFill>
                <a:highlight>
                  <a:srgbClr val="FFFFFF"/>
                </a:highlight>
                <a:latin typeface="PT Sans"/>
                <a:ea typeface="PT Sans"/>
                <a:cs typeface="PT Sans"/>
                <a:sym typeface="PT Sans"/>
              </a:rPr>
              <a:t> – an electronic component that can be used as an amplifier or as a switch. It is used to control the flow of electricity in radios, televisions, computers, etc.</a:t>
            </a:r>
            <a:endParaRPr sz="2000">
              <a:solidFill>
                <a:schemeClr val="dk1"/>
              </a:solidFill>
              <a:latin typeface="PT Sans"/>
              <a:ea typeface="PT Sans"/>
              <a:cs typeface="PT Sans"/>
              <a:sym typeface="PT Sans"/>
            </a:endParaRPr>
          </a:p>
        </p:txBody>
      </p:sp>
      <p:pic>
        <p:nvPicPr>
          <p:cNvPr id="247" name="Google Shape;247;p47"/>
          <p:cNvPicPr preferRelativeResize="0"/>
          <p:nvPr/>
        </p:nvPicPr>
        <p:blipFill>
          <a:blip r:embed="rId4">
            <a:alphaModFix/>
          </a:blip>
          <a:stretch>
            <a:fillRect/>
          </a:stretch>
        </p:blipFill>
        <p:spPr>
          <a:xfrm>
            <a:off x="409575" y="1853916"/>
            <a:ext cx="1957224" cy="30329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48"/>
          <p:cNvSpPr txBox="1"/>
          <p:nvPr>
            <p:ph type="title"/>
          </p:nvPr>
        </p:nvSpPr>
        <p:spPr>
          <a:xfrm>
            <a:off x="4" y="11161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53" name="Google Shape;253;p48"/>
          <p:cNvSpPr txBox="1"/>
          <p:nvPr/>
        </p:nvSpPr>
        <p:spPr>
          <a:xfrm>
            <a:off x="392544" y="2084474"/>
            <a:ext cx="835429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54" name="Google Shape;254;p48"/>
          <p:cNvSpPr/>
          <p:nvPr/>
        </p:nvSpPr>
        <p:spPr>
          <a:xfrm>
            <a:off x="143450" y="1741576"/>
            <a:ext cx="8902800" cy="2186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GB" sz="2000">
                <a:solidFill>
                  <a:srgbClr val="0B0B0B"/>
                </a:solidFill>
                <a:latin typeface="PT Sans"/>
                <a:ea typeface="PT Sans"/>
                <a:cs typeface="PT Sans"/>
                <a:sym typeface="PT Sans"/>
              </a:rPr>
              <a:t>3rd Generation:</a:t>
            </a:r>
            <a:r>
              <a:rPr lang="en-GB" sz="2000">
                <a:solidFill>
                  <a:srgbClr val="0B0B0B"/>
                </a:solidFill>
                <a:latin typeface="PT Sans"/>
                <a:ea typeface="PT Sans"/>
                <a:cs typeface="PT Sans"/>
                <a:sym typeface="PT Sans"/>
              </a:rPr>
              <a:t> The hallmark of this period (1964-1971) was the development of the integrated circuit.  A single integrated circuit (IC) is made up of many transistors, which increases the power of a computer while simultaneously lowering its cost. These computers were quicker, smaller, more reliable, and less expensive than their predecessors. High-level programming languages such as FORTRON-II to IV, COBOL, and PASCAL PL/1 were utilized. For example, the IBM-360 series, the Honeywell-6000 series, and the IBM-370/168.</a:t>
            </a:r>
            <a:endParaRPr i="0" sz="2000">
              <a:solidFill>
                <a:srgbClr val="0B0B0B"/>
              </a:solidFill>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9"/>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60" name="Google Shape;260;p49"/>
          <p:cNvPicPr preferRelativeResize="0"/>
          <p:nvPr/>
        </p:nvPicPr>
        <p:blipFill>
          <a:blip r:embed="rId4">
            <a:alphaModFix/>
          </a:blip>
          <a:stretch>
            <a:fillRect/>
          </a:stretch>
        </p:blipFill>
        <p:spPr>
          <a:xfrm>
            <a:off x="2033302" y="1733601"/>
            <a:ext cx="5470425" cy="3409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50"/>
          <p:cNvSpPr txBox="1"/>
          <p:nvPr>
            <p:ph type="title"/>
          </p:nvPr>
        </p:nvSpPr>
        <p:spPr>
          <a:xfrm>
            <a:off x="4" y="11268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66" name="Google Shape;266;p50"/>
          <p:cNvSpPr/>
          <p:nvPr/>
        </p:nvSpPr>
        <p:spPr>
          <a:xfrm>
            <a:off x="3056125" y="1853925"/>
            <a:ext cx="5164800" cy="220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000">
                <a:solidFill>
                  <a:schemeClr val="dk1"/>
                </a:solidFill>
                <a:latin typeface="PT Sans"/>
                <a:ea typeface="PT Sans"/>
                <a:cs typeface="PT Sans"/>
                <a:sym typeface="PT Sans"/>
              </a:rPr>
              <a:t>Integrated circuit (IC)</a:t>
            </a:r>
            <a:r>
              <a:rPr lang="en-GB" sz="2000">
                <a:solidFill>
                  <a:schemeClr val="dk1"/>
                </a:solidFill>
                <a:highlight>
                  <a:srgbClr val="FFFFFF"/>
                </a:highlight>
                <a:latin typeface="PT Sans"/>
                <a:ea typeface="PT Sans"/>
                <a:cs typeface="PT Sans"/>
                <a:sym typeface="PT Sans"/>
              </a:rPr>
              <a:t> – a small electronic circuit printed on a chip (usually made of silicon) that contains many its own circuit elements (e.g. transistors, diodes, resistors, etc.).</a:t>
            </a:r>
            <a:endParaRPr sz="2000">
              <a:solidFill>
                <a:schemeClr val="dk1"/>
              </a:solidFill>
              <a:latin typeface="PT Sans"/>
              <a:ea typeface="PT Sans"/>
              <a:cs typeface="PT Sans"/>
              <a:sym typeface="PT Sans"/>
            </a:endParaRPr>
          </a:p>
        </p:txBody>
      </p:sp>
      <p:pic>
        <p:nvPicPr>
          <p:cNvPr id="267" name="Google Shape;267;p50"/>
          <p:cNvPicPr preferRelativeResize="0"/>
          <p:nvPr/>
        </p:nvPicPr>
        <p:blipFill>
          <a:blip r:embed="rId4">
            <a:alphaModFix/>
          </a:blip>
          <a:stretch>
            <a:fillRect/>
          </a:stretch>
        </p:blipFill>
        <p:spPr>
          <a:xfrm>
            <a:off x="115725" y="1853926"/>
            <a:ext cx="2822534" cy="220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51"/>
          <p:cNvSpPr txBox="1"/>
          <p:nvPr>
            <p:ph type="title"/>
          </p:nvPr>
        </p:nvSpPr>
        <p:spPr>
          <a:xfrm>
            <a:off x="4" y="11161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73" name="Google Shape;273;p51"/>
          <p:cNvSpPr txBox="1"/>
          <p:nvPr/>
        </p:nvSpPr>
        <p:spPr>
          <a:xfrm>
            <a:off x="392544" y="2084474"/>
            <a:ext cx="8354291"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74" name="Google Shape;274;p51"/>
          <p:cNvSpPr/>
          <p:nvPr/>
        </p:nvSpPr>
        <p:spPr>
          <a:xfrm>
            <a:off x="104725" y="1795020"/>
            <a:ext cx="8919900" cy="2037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GB" sz="2000">
                <a:solidFill>
                  <a:srgbClr val="0B0B0B"/>
                </a:solidFill>
                <a:latin typeface="PT Sans"/>
                <a:ea typeface="PT Sans"/>
                <a:cs typeface="PT Sans"/>
                <a:sym typeface="PT Sans"/>
              </a:rPr>
              <a:t>4th Generation:</a:t>
            </a:r>
            <a:r>
              <a:rPr lang="en-GB" sz="2000">
                <a:solidFill>
                  <a:srgbClr val="0B0B0B"/>
                </a:solidFill>
                <a:latin typeface="PT Sans"/>
                <a:ea typeface="PT Sans"/>
                <a:cs typeface="PT Sans"/>
                <a:sym typeface="PT Sans"/>
              </a:rPr>
              <a:t> The invention of the microprocessors brought along the fourth generation of computers. The years 1971-1980 were dominated by fourth generation computers. C, C++ and Java were the programming languages utilized in this generation of computers. For instance, the STAR 1000, PDP 11, CRAY-1, CRAY-X-MP, and Apple II. This was when we started producing computers for home use.</a:t>
            </a:r>
            <a:endParaRPr i="0" sz="2000">
              <a:solidFill>
                <a:srgbClr val="0B0B0B"/>
              </a:solidFill>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52"/>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80" name="Google Shape;280;p52"/>
          <p:cNvPicPr preferRelativeResize="0"/>
          <p:nvPr/>
        </p:nvPicPr>
        <p:blipFill>
          <a:blip r:embed="rId4">
            <a:alphaModFix/>
          </a:blip>
          <a:stretch>
            <a:fillRect/>
          </a:stretch>
        </p:blipFill>
        <p:spPr>
          <a:xfrm>
            <a:off x="2670550" y="1639176"/>
            <a:ext cx="3675225" cy="35043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5"/>
          <p:cNvSpPr txBox="1"/>
          <p:nvPr>
            <p:ph type="title"/>
          </p:nvPr>
        </p:nvSpPr>
        <p:spPr>
          <a:xfrm>
            <a:off x="659360" y="2514844"/>
            <a:ext cx="7886700" cy="67903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T Sans"/>
              <a:buNone/>
            </a:pPr>
            <a:r>
              <a:rPr lang="en-GB"/>
              <a:t> What is the computer architecture course about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53"/>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86" name="Google Shape;286;p53"/>
          <p:cNvSpPr txBox="1"/>
          <p:nvPr/>
        </p:nvSpPr>
        <p:spPr>
          <a:xfrm>
            <a:off x="263236" y="2084474"/>
            <a:ext cx="8354291"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287" name="Google Shape;287;p53"/>
          <p:cNvSpPr/>
          <p:nvPr/>
        </p:nvSpPr>
        <p:spPr>
          <a:xfrm>
            <a:off x="75526" y="1706124"/>
            <a:ext cx="8916900" cy="2190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GB" sz="2000">
                <a:solidFill>
                  <a:srgbClr val="0B0B0B"/>
                </a:solidFill>
                <a:latin typeface="PT Sans"/>
                <a:ea typeface="PT Sans"/>
                <a:cs typeface="PT Sans"/>
                <a:sym typeface="PT Sans"/>
              </a:rPr>
              <a:t>5th Generation:</a:t>
            </a:r>
            <a:r>
              <a:rPr lang="en-GB" sz="2000">
                <a:solidFill>
                  <a:srgbClr val="0B0B0B"/>
                </a:solidFill>
                <a:latin typeface="PT Sans"/>
                <a:ea typeface="PT Sans"/>
                <a:cs typeface="PT Sans"/>
                <a:sym typeface="PT Sans"/>
              </a:rPr>
              <a:t> These computers have been utilized since 1980 and continue to be used now. This is the present and the future of the computer world. The defining aspect of this generation is artificial intelligence. The use of parallel processing and superconductors are making this a reality and provide a lot of scope for the future. Fifth-generation computers use ULSI (Ultra Large Scale Integration) technology. These are the most recent and sophisticated computers. C, C++, Java,.Net, and more programming languages are used. For instance, IBM, Pentium, Desktop, Laptop, Notebook, Ultrabook, and so on.</a:t>
            </a:r>
            <a:endParaRPr i="0" sz="2000">
              <a:solidFill>
                <a:srgbClr val="0B0B0B"/>
              </a:solidFill>
              <a:latin typeface="PT Sans"/>
              <a:ea typeface="PT Sans"/>
              <a:cs typeface="PT Sans"/>
              <a:sym typeface="P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54"/>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93" name="Google Shape;293;p54"/>
          <p:cNvPicPr preferRelativeResize="0"/>
          <p:nvPr/>
        </p:nvPicPr>
        <p:blipFill>
          <a:blip r:embed="rId4">
            <a:alphaModFix/>
          </a:blip>
          <a:stretch>
            <a:fillRect/>
          </a:stretch>
        </p:blipFill>
        <p:spPr>
          <a:xfrm>
            <a:off x="2327675" y="1665026"/>
            <a:ext cx="3743505" cy="3478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5"/>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99" name="Google Shape;299;p55"/>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00" name="Google Shape;300;p55"/>
          <p:cNvSpPr/>
          <p:nvPr/>
        </p:nvSpPr>
        <p:spPr>
          <a:xfrm>
            <a:off x="75525" y="1706125"/>
            <a:ext cx="8991900" cy="3368700"/>
          </a:xfrm>
          <a:prstGeom prst="rect">
            <a:avLst/>
          </a:prstGeom>
          <a:noFill/>
          <a:ln>
            <a:noFill/>
          </a:ln>
        </p:spPr>
        <p:txBody>
          <a:bodyPr anchorCtr="0" anchor="t" bIns="45700" lIns="91425" spcFirstLastPara="1" rIns="91425" wrap="square" tIns="45700">
            <a:noAutofit/>
          </a:bodyPr>
          <a:lstStyle/>
          <a:p>
            <a:pPr indent="0" lvl="0" marL="0" rtl="0" algn="l">
              <a:spcBef>
                <a:spcPts val="1800"/>
              </a:spcBef>
              <a:spcAft>
                <a:spcPts val="0"/>
              </a:spcAft>
              <a:buSzPts val="1100"/>
              <a:buNone/>
            </a:pPr>
            <a:r>
              <a:rPr b="1" lang="en-GB" sz="2000">
                <a:solidFill>
                  <a:schemeClr val="dk1"/>
                </a:solidFill>
                <a:highlight>
                  <a:srgbClr val="FFFFFF"/>
                </a:highlight>
                <a:latin typeface="PT Sans"/>
                <a:ea typeface="PT Sans"/>
                <a:cs typeface="PT Sans"/>
                <a:sym typeface="PT Sans"/>
              </a:rPr>
              <a:t>Future generations - </a:t>
            </a:r>
            <a:r>
              <a:rPr lang="en-GB" sz="2000">
                <a:solidFill>
                  <a:srgbClr val="454545"/>
                </a:solidFill>
                <a:highlight>
                  <a:srgbClr val="FFFFFF"/>
                </a:highlight>
                <a:latin typeface="PT Sans"/>
                <a:ea typeface="PT Sans"/>
                <a:cs typeface="PT Sans"/>
                <a:sym typeface="PT Sans"/>
              </a:rPr>
              <a:t>As of 2023, most still consider us to be in the fifth generation as AI continues to develop. One possible contender for a future sixth generation is the quantum computer. However, until quantum computing becomes more developed and widely used, it is still only a promising idea. Some people also consider nanotechnology to be part of the sixth generation. Like quantum computing, nanotechnology is largely still in its infancy and requires more development before becoming widely used. With a new generation of computers it's also possible how we interact with a computer may also change. New ways of how we may interact with the next generation of computers include only using our voice, AR (augmented reality), VR (virtual reality), or MR (mixed reality).</a:t>
            </a:r>
            <a:endParaRPr sz="2000">
              <a:solidFill>
                <a:srgbClr val="454545"/>
              </a:solidFill>
              <a:highlight>
                <a:srgbClr val="FFFFFF"/>
              </a:highlight>
              <a:latin typeface="PT Sans"/>
              <a:ea typeface="PT Sans"/>
              <a:cs typeface="PT Sans"/>
              <a:sym typeface="PT Sans"/>
            </a:endParaRPr>
          </a:p>
          <a:p>
            <a:pPr indent="0" lvl="0" marL="0" rtl="0" algn="l">
              <a:lnSpc>
                <a:spcPct val="115000"/>
              </a:lnSpc>
              <a:spcBef>
                <a:spcPts val="400"/>
              </a:spcBef>
              <a:spcAft>
                <a:spcPts val="0"/>
              </a:spcAft>
              <a:buSzPts val="1100"/>
              <a:buNone/>
            </a:pPr>
            <a:r>
              <a:t/>
            </a:r>
            <a:endParaRPr sz="1100">
              <a:solidFill>
                <a:schemeClr val="dk1"/>
              </a:solidFill>
            </a:endParaRPr>
          </a:p>
          <a:p>
            <a:pPr indent="0" lvl="0" marL="0" rtl="0" algn="l">
              <a:spcBef>
                <a:spcPts val="1800"/>
              </a:spcBef>
              <a:spcAft>
                <a:spcPts val="0"/>
              </a:spcAft>
              <a:buClr>
                <a:schemeClr val="dk1"/>
              </a:buClr>
              <a:buSzPts val="1100"/>
              <a:buFont typeface="Arial"/>
              <a:buNone/>
            </a:pPr>
            <a:r>
              <a:t/>
            </a:r>
            <a:endParaRPr b="1" sz="2700">
              <a:solidFill>
                <a:schemeClr val="dk1"/>
              </a:solidFill>
              <a:highlight>
                <a:srgbClr val="FFFFFF"/>
              </a:highlight>
            </a:endParaRPr>
          </a:p>
          <a:p>
            <a:pPr indent="0" lvl="0" marL="0" marR="0" rtl="0" algn="just">
              <a:spcBef>
                <a:spcPts val="400"/>
              </a:spcBef>
              <a:spcAft>
                <a:spcPts val="0"/>
              </a:spcAft>
              <a:buNone/>
            </a:pPr>
            <a:r>
              <a:t/>
            </a:r>
            <a:endParaRPr b="1" sz="2000">
              <a:solidFill>
                <a:srgbClr val="0B0B0B"/>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56"/>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306" name="Google Shape;306;p56"/>
          <p:cNvPicPr preferRelativeResize="0"/>
          <p:nvPr/>
        </p:nvPicPr>
        <p:blipFill>
          <a:blip r:embed="rId4">
            <a:alphaModFix/>
          </a:blip>
          <a:stretch>
            <a:fillRect/>
          </a:stretch>
        </p:blipFill>
        <p:spPr>
          <a:xfrm>
            <a:off x="2295525" y="1675726"/>
            <a:ext cx="5078976" cy="338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7"/>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312" name="Google Shape;312;p57"/>
          <p:cNvPicPr preferRelativeResize="0"/>
          <p:nvPr/>
        </p:nvPicPr>
        <p:blipFill>
          <a:blip r:embed="rId4">
            <a:alphaModFix/>
          </a:blip>
          <a:stretch>
            <a:fillRect/>
          </a:stretch>
        </p:blipFill>
        <p:spPr>
          <a:xfrm>
            <a:off x="3549250" y="1289977"/>
            <a:ext cx="3082077" cy="38535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58"/>
          <p:cNvSpPr txBox="1"/>
          <p:nvPr>
            <p:ph type="title"/>
          </p:nvPr>
        </p:nvSpPr>
        <p:spPr>
          <a:xfrm>
            <a:off x="579515" y="2490536"/>
            <a:ext cx="7886700" cy="67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320"/>
              <a:buFont typeface="PT Sans"/>
              <a:buNone/>
            </a:pPr>
            <a:r>
              <a:rPr lang="en-GB" sz="4820"/>
              <a:t>General concepts</a:t>
            </a:r>
            <a:endParaRPr sz="48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59"/>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323" name="Google Shape;323;p59"/>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24" name="Google Shape;324;p59"/>
          <p:cNvSpPr/>
          <p:nvPr/>
        </p:nvSpPr>
        <p:spPr>
          <a:xfrm>
            <a:off x="75526" y="1706124"/>
            <a:ext cx="8916900" cy="21900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Clr>
                <a:schemeClr val="dk1"/>
              </a:buClr>
              <a:buSzPts val="1100"/>
              <a:buFont typeface="Arial"/>
              <a:buNone/>
            </a:pPr>
            <a:r>
              <a:rPr lang="en-GB" sz="2000">
                <a:solidFill>
                  <a:schemeClr val="dk1"/>
                </a:solidFill>
                <a:latin typeface="PT Sans"/>
                <a:ea typeface="PT Sans"/>
                <a:cs typeface="PT Sans"/>
                <a:sym typeface="PT Sans"/>
              </a:rPr>
              <a:t>The word System is derived from Greek word Systema, which means an organized relationship between any set of components to achieve some common cause or objective.</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Clr>
                <a:schemeClr val="dk1"/>
              </a:buClr>
              <a:buSzPts val="1100"/>
              <a:buFont typeface="Arial"/>
              <a:buNone/>
            </a:pPr>
            <a:r>
              <a:rPr i="1" lang="en-GB" sz="2000">
                <a:solidFill>
                  <a:schemeClr val="dk1"/>
                </a:solidFill>
                <a:latin typeface="PT Sans"/>
                <a:ea typeface="PT Sans"/>
                <a:cs typeface="PT Sans"/>
                <a:sym typeface="PT Sans"/>
              </a:rPr>
              <a:t>A system is “an orderly grouping of interdependent components linked together according to a plan to achieve a specific goal.”</a:t>
            </a:r>
            <a:endParaRPr i="1" sz="2000">
              <a:solidFill>
                <a:schemeClr val="dk1"/>
              </a:solidFill>
              <a:latin typeface="PT Sans"/>
              <a:ea typeface="PT Sans"/>
              <a:cs typeface="PT Sans"/>
              <a:sym typeface="P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60"/>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330" name="Google Shape;330;p60"/>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31" name="Google Shape;331;p60"/>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lang="en-GB" sz="2000">
                <a:solidFill>
                  <a:schemeClr val="dk1"/>
                </a:solidFill>
                <a:latin typeface="PT Sans"/>
                <a:ea typeface="PT Sans"/>
                <a:cs typeface="PT Sans"/>
                <a:sym typeface="PT Sans"/>
              </a:rPr>
              <a:t>A system must have three basic constraints:</a:t>
            </a:r>
            <a:endParaRPr sz="2000">
              <a:solidFill>
                <a:schemeClr val="dk1"/>
              </a:solidFill>
              <a:latin typeface="PT Sans"/>
              <a:ea typeface="PT Sans"/>
              <a:cs typeface="PT Sans"/>
              <a:sym typeface="PT Sans"/>
            </a:endParaRPr>
          </a:p>
          <a:p>
            <a:pPr indent="-355600" lvl="0" marL="889000" rtl="0" algn="l">
              <a:lnSpc>
                <a:spcPct val="150000"/>
              </a:lnSpc>
              <a:spcBef>
                <a:spcPts val="70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A system must have some structure and behavior which is designed to achieve a predefined objective.</a:t>
            </a:r>
            <a:endParaRPr sz="2000">
              <a:solidFill>
                <a:schemeClr val="dk1"/>
              </a:solidFill>
              <a:latin typeface="PT Sans"/>
              <a:ea typeface="PT Sans"/>
              <a:cs typeface="PT Sans"/>
              <a:sym typeface="PT Sans"/>
            </a:endParaRPr>
          </a:p>
          <a:p>
            <a:pPr indent="-355600" lvl="0" marL="889000" rtl="0" algn="l">
              <a:lnSpc>
                <a:spcPct val="15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Interconnectivity and interdependence must exist among the system components.</a:t>
            </a:r>
            <a:endParaRPr sz="2000">
              <a:solidFill>
                <a:schemeClr val="dk1"/>
              </a:solidFill>
              <a:latin typeface="PT Sans"/>
              <a:ea typeface="PT Sans"/>
              <a:cs typeface="PT Sans"/>
              <a:sym typeface="PT Sans"/>
            </a:endParaRPr>
          </a:p>
          <a:p>
            <a:pPr indent="-355600" lvl="0" marL="889000" rtl="0" algn="l">
              <a:lnSpc>
                <a:spcPct val="15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The objectives of the organization have a higher priority than the objectives of its subsystems</a:t>
            </a:r>
            <a:endParaRPr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61"/>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337" name="Google Shape;337;p61"/>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38" name="Google Shape;338;p61"/>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lang="en-GB" sz="2000">
                <a:solidFill>
                  <a:schemeClr val="dk1"/>
                </a:solidFill>
                <a:latin typeface="PT Sans"/>
                <a:ea typeface="PT Sans"/>
                <a:cs typeface="PT Sans"/>
                <a:sym typeface="PT Sans"/>
              </a:rPr>
              <a:t>A system must have three basic constraints:</a:t>
            </a:r>
            <a:endParaRPr sz="2000">
              <a:solidFill>
                <a:schemeClr val="dk1"/>
              </a:solidFill>
              <a:latin typeface="PT Sans"/>
              <a:ea typeface="PT Sans"/>
              <a:cs typeface="PT Sans"/>
              <a:sym typeface="PT Sans"/>
            </a:endParaRPr>
          </a:p>
          <a:p>
            <a:pPr indent="-355600" lvl="0" marL="889000" rtl="0" algn="l">
              <a:lnSpc>
                <a:spcPct val="150000"/>
              </a:lnSpc>
              <a:spcBef>
                <a:spcPts val="70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A system must have some structure and behavior which is designed to achieve a predefined objective.</a:t>
            </a:r>
            <a:endParaRPr sz="2000">
              <a:solidFill>
                <a:schemeClr val="dk1"/>
              </a:solidFill>
              <a:latin typeface="PT Sans"/>
              <a:ea typeface="PT Sans"/>
              <a:cs typeface="PT Sans"/>
              <a:sym typeface="PT Sans"/>
            </a:endParaRPr>
          </a:p>
          <a:p>
            <a:pPr indent="-355600" lvl="0" marL="889000" rtl="0" algn="l">
              <a:lnSpc>
                <a:spcPct val="15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Interconnectivity and interdependence must exist among the system components.</a:t>
            </a:r>
            <a:endParaRPr sz="2000">
              <a:solidFill>
                <a:schemeClr val="dk1"/>
              </a:solidFill>
              <a:latin typeface="PT Sans"/>
              <a:ea typeface="PT Sans"/>
              <a:cs typeface="PT Sans"/>
              <a:sym typeface="PT Sans"/>
            </a:endParaRPr>
          </a:p>
          <a:p>
            <a:pPr indent="-355600" lvl="0" marL="889000" rtl="0" algn="l">
              <a:lnSpc>
                <a:spcPct val="15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The objectives of the organization have a higher priority than the objectives of its subsystems</a:t>
            </a:r>
            <a:endParaRPr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62"/>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44" name="Google Shape;344;p62"/>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45" name="Google Shape;345;p62"/>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Organization - </a:t>
            </a:r>
            <a:r>
              <a:rPr lang="en-GB" sz="2000">
                <a:solidFill>
                  <a:schemeClr val="dk1"/>
                </a:solidFill>
                <a:latin typeface="PT Sans"/>
                <a:ea typeface="PT Sans"/>
                <a:cs typeface="PT Sans"/>
                <a:sym typeface="PT Sans"/>
              </a:rPr>
              <a:t>Organization implies structure and order. It is the arrangement of components that helps to achieve predetermined objectives.</a:t>
            </a:r>
            <a:endParaRPr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6"/>
          <p:cNvSpPr txBox="1"/>
          <p:nvPr>
            <p:ph type="title"/>
          </p:nvPr>
        </p:nvSpPr>
        <p:spPr>
          <a:xfrm>
            <a:off x="628650" y="1412369"/>
            <a:ext cx="7886700" cy="6790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t/>
            </a:r>
            <a:endParaRPr/>
          </a:p>
        </p:txBody>
      </p:sp>
      <p:pic>
        <p:nvPicPr>
          <p:cNvPr descr="PC Building Simulator | Steam PC Game" id="177" name="Google Shape;177;p36"/>
          <p:cNvPicPr preferRelativeResize="0"/>
          <p:nvPr/>
        </p:nvPicPr>
        <p:blipFill rotWithShape="1">
          <a:blip r:embed="rId4">
            <a:alphaModFix/>
          </a:blip>
          <a:srcRect b="0" l="0" r="0" t="0"/>
          <a:stretch/>
        </p:blipFill>
        <p:spPr>
          <a:xfrm>
            <a:off x="998011" y="1259876"/>
            <a:ext cx="6904224" cy="3883619"/>
          </a:xfrm>
          <a:prstGeom prst="rect">
            <a:avLst/>
          </a:prstGeom>
          <a:noFill/>
          <a:ln>
            <a:noFill/>
          </a:ln>
        </p:spPr>
      </p:pic>
      <p:sp>
        <p:nvSpPr>
          <p:cNvPr id="178" name="Google Shape;178;p36"/>
          <p:cNvSpPr/>
          <p:nvPr/>
        </p:nvSpPr>
        <p:spPr>
          <a:xfrm>
            <a:off x="437068" y="388447"/>
            <a:ext cx="10769700" cy="5334000"/>
          </a:xfrm>
          <a:prstGeom prst="mathMultiply">
            <a:avLst>
              <a:gd fmla="val 23520" name="adj1"/>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63"/>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51" name="Google Shape;351;p63"/>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52" name="Google Shape;352;p63"/>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Clr>
                <a:schemeClr val="dk1"/>
              </a:buClr>
              <a:buSzPts val="1100"/>
              <a:buFont typeface="Arial"/>
              <a:buNone/>
            </a:pPr>
            <a:r>
              <a:rPr b="1" lang="en-GB" sz="2000">
                <a:solidFill>
                  <a:schemeClr val="dk1"/>
                </a:solidFill>
                <a:latin typeface="PT Sans"/>
                <a:ea typeface="PT Sans"/>
                <a:cs typeface="PT Sans"/>
                <a:sym typeface="PT Sans"/>
              </a:rPr>
              <a:t>Interaction -</a:t>
            </a:r>
            <a:r>
              <a:rPr lang="en-GB" sz="2000">
                <a:solidFill>
                  <a:schemeClr val="dk1"/>
                </a:solidFill>
                <a:latin typeface="PT Sans"/>
                <a:ea typeface="PT Sans"/>
                <a:cs typeface="PT Sans"/>
                <a:sym typeface="PT Sans"/>
              </a:rPr>
              <a:t> It is defined by the manner in which the components operate with each other. For example, in an organization, purchasing department must interact with production department and payroll with personnel department</a:t>
            </a:r>
            <a:endParaRPr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4"/>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58" name="Google Shape;358;p64"/>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59" name="Google Shape;359;p64"/>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Interdependence -</a:t>
            </a:r>
            <a:r>
              <a:rPr lang="en-GB" sz="2000">
                <a:solidFill>
                  <a:schemeClr val="dk1"/>
                </a:solidFill>
                <a:latin typeface="PT Sans"/>
                <a:ea typeface="PT Sans"/>
                <a:cs typeface="PT Sans"/>
                <a:sym typeface="PT Sans"/>
              </a:rPr>
              <a:t> Interdependence means how the components of a system depend on one another. For proper functioning, the components are coordinated and linked together according to a specified plan. The output of one subsystem is the required by other subsystem as input.</a:t>
            </a:r>
            <a:endParaRPr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65" name="Google Shape;365;p65"/>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66" name="Google Shape;366;p65"/>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Integration -</a:t>
            </a:r>
            <a:r>
              <a:rPr lang="en-GB" sz="2000">
                <a:solidFill>
                  <a:schemeClr val="dk1"/>
                </a:solidFill>
                <a:latin typeface="PT Sans"/>
                <a:ea typeface="PT Sans"/>
                <a:cs typeface="PT Sans"/>
                <a:sym typeface="PT Sans"/>
              </a:rPr>
              <a:t> Integration is concerned with how a system components are connected together. It means that the parts of the system work together within the system even if each part performs a unique function.</a:t>
            </a:r>
            <a:endParaRPr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66"/>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72" name="Google Shape;372;p66"/>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73" name="Google Shape;373;p66"/>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Central Objective - </a:t>
            </a:r>
            <a:r>
              <a:rPr lang="en-GB" sz="2000">
                <a:solidFill>
                  <a:schemeClr val="dk1"/>
                </a:solidFill>
                <a:latin typeface="PT Sans"/>
                <a:ea typeface="PT Sans"/>
                <a:cs typeface="PT Sans"/>
                <a:sym typeface="PT Sans"/>
              </a:rPr>
              <a:t>The objective of system must be central. It may be real or stated. It is not uncommon for an organization to state an objective and operate to achieve another. The users must know the main objective of a computer application early in the analysis for a successful design and conversion.</a:t>
            </a:r>
            <a:endParaRPr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67"/>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Properties of a System</a:t>
            </a:r>
            <a:endParaRPr/>
          </a:p>
        </p:txBody>
      </p:sp>
      <p:sp>
        <p:nvSpPr>
          <p:cNvPr id="379" name="Google Shape;379;p67"/>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80" name="Google Shape;380;p67"/>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l">
              <a:lnSpc>
                <a:spcPct val="125000"/>
              </a:lnSpc>
              <a:spcBef>
                <a:spcPts val="0"/>
              </a:spcBef>
              <a:spcAft>
                <a:spcPts val="0"/>
              </a:spcAft>
              <a:buNone/>
            </a:pPr>
            <a:r>
              <a:t/>
            </a:r>
            <a:endParaRPr b="1"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pic>
        <p:nvPicPr>
          <p:cNvPr id="381" name="Google Shape;381;p67"/>
          <p:cNvPicPr preferRelativeResize="0"/>
          <p:nvPr/>
        </p:nvPicPr>
        <p:blipFill>
          <a:blip r:embed="rId4">
            <a:alphaModFix/>
          </a:blip>
          <a:stretch>
            <a:fillRect/>
          </a:stretch>
        </p:blipFill>
        <p:spPr>
          <a:xfrm>
            <a:off x="1697925" y="1893275"/>
            <a:ext cx="5715000" cy="2962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68"/>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Type of systems</a:t>
            </a:r>
            <a:endParaRPr/>
          </a:p>
        </p:txBody>
      </p:sp>
      <p:sp>
        <p:nvSpPr>
          <p:cNvPr id="387" name="Google Shape;387;p68"/>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88" name="Google Shape;388;p68"/>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Physical or Abstract Systems -</a:t>
            </a:r>
            <a:r>
              <a:rPr lang="en-GB" sz="2000">
                <a:solidFill>
                  <a:schemeClr val="dk1"/>
                </a:solidFill>
                <a:latin typeface="PT Sans"/>
                <a:ea typeface="PT Sans"/>
                <a:cs typeface="PT Sans"/>
                <a:sym typeface="PT Sans"/>
              </a:rPr>
              <a:t> Physical systems are tangible entities. We can touch and feel them. Physical System may be static or dynamic in nature. For example, desks and chairs are the physical parts of computer center which are static. A programmed computer is a dynamic system in which programs, data, and applications can change according to the user's needs. Abstract systems are non-physical entities or conceptual that may be formulas, representation or model of a real system</a:t>
            </a:r>
            <a:endParaRPr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69"/>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Type of systems</a:t>
            </a:r>
            <a:endParaRPr/>
          </a:p>
        </p:txBody>
      </p:sp>
      <p:sp>
        <p:nvSpPr>
          <p:cNvPr id="394" name="Google Shape;394;p69"/>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395" name="Google Shape;395;p69"/>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Open or Closed Systems - </a:t>
            </a:r>
            <a:r>
              <a:rPr lang="en-GB" sz="2000">
                <a:solidFill>
                  <a:schemeClr val="dk1"/>
                </a:solidFill>
                <a:latin typeface="PT Sans"/>
                <a:ea typeface="PT Sans"/>
                <a:cs typeface="PT Sans"/>
                <a:sym typeface="PT Sans"/>
              </a:rPr>
              <a:t>An open system must interact with its environment. It receives inputs from and delivers outputs to the outside of the system. For example, an information system which must adapt to the changing environmental conditions. A closed system does not interact with its environment. It is isolated from environmental influences. A completely closed system is rare in reality.</a:t>
            </a:r>
            <a:endParaRPr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70"/>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Type of systems</a:t>
            </a:r>
            <a:endParaRPr/>
          </a:p>
        </p:txBody>
      </p:sp>
      <p:sp>
        <p:nvSpPr>
          <p:cNvPr id="401" name="Google Shape;401;p70"/>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02" name="Google Shape;402;p70"/>
          <p:cNvSpPr/>
          <p:nvPr/>
        </p:nvSpPr>
        <p:spPr>
          <a:xfrm>
            <a:off x="75525" y="1706125"/>
            <a:ext cx="8959800" cy="33366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b="1" lang="en-GB" sz="2000">
                <a:solidFill>
                  <a:schemeClr val="dk1"/>
                </a:solidFill>
                <a:latin typeface="PT Sans"/>
                <a:ea typeface="PT Sans"/>
                <a:cs typeface="PT Sans"/>
                <a:sym typeface="PT Sans"/>
              </a:rPr>
              <a:t>Adaptive and Non Adaptive System -</a:t>
            </a:r>
            <a:r>
              <a:rPr lang="en-GB" sz="2000">
                <a:solidFill>
                  <a:schemeClr val="dk1"/>
                </a:solidFill>
                <a:latin typeface="PT Sans"/>
                <a:ea typeface="PT Sans"/>
                <a:cs typeface="PT Sans"/>
                <a:sym typeface="PT Sans"/>
              </a:rPr>
              <a:t> Adaptive System responds to the change in the environment in a way to improve their performance and to survive. For example, human beings, animals. Non Adaptive System is the system which does not respond to the environment. For example, machines</a:t>
            </a:r>
            <a:endParaRPr sz="2000">
              <a:solidFill>
                <a:schemeClr val="dk1"/>
              </a:solidFill>
              <a:latin typeface="PT Sans"/>
              <a:ea typeface="PT Sans"/>
              <a:cs typeface="PT Sans"/>
              <a:sym typeface="PT Sans"/>
            </a:endParaRPr>
          </a:p>
          <a:p>
            <a:pPr indent="0" lvl="0" marL="457200" rtl="0" algn="l">
              <a:lnSpc>
                <a:spcPct val="150000"/>
              </a:lnSpc>
              <a:spcBef>
                <a:spcPts val="0"/>
              </a:spcBef>
              <a:spcAft>
                <a:spcPts val="0"/>
              </a:spcAft>
              <a:buNone/>
            </a:pPr>
            <a:r>
              <a:t/>
            </a:r>
            <a:endParaRPr b="1" sz="2000">
              <a:solidFill>
                <a:schemeClr val="dk1"/>
              </a:solidFill>
              <a:latin typeface="PT Sans"/>
              <a:ea typeface="PT Sans"/>
              <a:cs typeface="PT Sans"/>
              <a:sym typeface="PT Sans"/>
            </a:endParaRPr>
          </a:p>
          <a:p>
            <a:pPr indent="0" lvl="0" marL="0" rtl="0" algn="just">
              <a:lnSpc>
                <a:spcPct val="160000"/>
              </a:lnSpc>
              <a:spcBef>
                <a:spcPts val="1500"/>
              </a:spcBef>
              <a:spcAft>
                <a:spcPts val="700"/>
              </a:spcAft>
              <a:buSzPts val="1100"/>
              <a:buNone/>
            </a:pPr>
            <a:r>
              <a:t/>
            </a:r>
            <a:endParaRPr sz="2000">
              <a:solidFill>
                <a:schemeClr val="dk1"/>
              </a:solidFill>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71"/>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08" name="Google Shape;408;p71"/>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09" name="Google Shape;409;p71"/>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None/>
            </a:pPr>
            <a:r>
              <a:rPr b="1" lang="en-GB" sz="2000">
                <a:solidFill>
                  <a:schemeClr val="dk1"/>
                </a:solidFill>
                <a:latin typeface="PT Sans"/>
                <a:ea typeface="PT Sans"/>
                <a:cs typeface="PT Sans"/>
                <a:sym typeface="PT Sans"/>
              </a:rPr>
              <a:t>Program -</a:t>
            </a:r>
            <a:r>
              <a:rPr lang="en-GB" sz="2000">
                <a:solidFill>
                  <a:schemeClr val="dk1"/>
                </a:solidFill>
                <a:latin typeface="PT Sans"/>
                <a:ea typeface="PT Sans"/>
                <a:cs typeface="PT Sans"/>
                <a:sym typeface="PT Sans"/>
              </a:rPr>
              <a:t> an algorithmic solution to a problem written in a language, called a programming language.</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None/>
            </a:pPr>
            <a:r>
              <a:rPr b="1" lang="en-GB" sz="2000">
                <a:solidFill>
                  <a:schemeClr val="dk1"/>
                </a:solidFill>
                <a:latin typeface="PT Sans"/>
                <a:ea typeface="PT Sans"/>
                <a:cs typeface="PT Sans"/>
                <a:sym typeface="PT Sans"/>
              </a:rPr>
              <a:t>An algorithm - </a:t>
            </a:r>
            <a:r>
              <a:rPr lang="en-GB" sz="2000">
                <a:solidFill>
                  <a:schemeClr val="dk1"/>
                </a:solidFill>
                <a:latin typeface="PT Sans"/>
                <a:ea typeface="PT Sans"/>
                <a:cs typeface="PT Sans"/>
                <a:sym typeface="PT Sans"/>
              </a:rPr>
              <a:t>sequential solution to a problem.</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Clr>
                <a:schemeClr val="dk1"/>
              </a:buClr>
              <a:buSzPts val="1100"/>
              <a:buFont typeface="Arial"/>
              <a:buNone/>
            </a:pPr>
            <a:r>
              <a:rPr b="1" lang="en-GB" sz="2000">
                <a:solidFill>
                  <a:schemeClr val="dk1"/>
                </a:solidFill>
                <a:latin typeface="PT Sans"/>
                <a:ea typeface="PT Sans"/>
                <a:cs typeface="PT Sans"/>
                <a:sym typeface="PT Sans"/>
              </a:rPr>
              <a:t>Machine language -</a:t>
            </a:r>
            <a:r>
              <a:rPr lang="en-GB" sz="2000">
                <a:solidFill>
                  <a:schemeClr val="dk1"/>
                </a:solidFill>
                <a:latin typeface="PT Sans"/>
                <a:ea typeface="PT Sans"/>
                <a:cs typeface="PT Sans"/>
                <a:sym typeface="PT Sans"/>
              </a:rPr>
              <a:t> is the language executed by the machine</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72"/>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15" name="Google Shape;415;p72"/>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16" name="Google Shape;416;p72"/>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700"/>
              </a:spcAft>
              <a:buSzPts val="1100"/>
              <a:buNone/>
            </a:pPr>
            <a:r>
              <a:rPr b="1" lang="en-GB" sz="2000">
                <a:solidFill>
                  <a:schemeClr val="dk1"/>
                </a:solidFill>
                <a:latin typeface="PT Sans"/>
                <a:ea typeface="PT Sans"/>
                <a:cs typeface="PT Sans"/>
                <a:sym typeface="PT Sans"/>
              </a:rPr>
              <a:t>Black box - </a:t>
            </a:r>
            <a:r>
              <a:rPr lang="en-GB" sz="2000">
                <a:solidFill>
                  <a:srgbClr val="202122"/>
                </a:solidFill>
                <a:highlight>
                  <a:srgbClr val="FFFFFF"/>
                </a:highlight>
                <a:latin typeface="PT Sans"/>
                <a:ea typeface="PT Sans"/>
                <a:cs typeface="PT Sans"/>
                <a:sym typeface="PT Sans"/>
              </a:rPr>
              <a:t>a black box is a system which can be viewed in terms of its inputs and outputs (or transfer characteristics), without any knowledge of its internal workings. Its implementation is "opaque" (black). The term can be used to refer to many inner workings, such as those of a transistor, an engine, an algorithm, the human brain, or an institution or government.</a:t>
            </a:r>
            <a:endParaRPr i="1" sz="2000">
              <a:solidFill>
                <a:schemeClr val="dk1"/>
              </a:solidFill>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7"/>
          <p:cNvSpPr txBox="1"/>
          <p:nvPr>
            <p:ph type="title"/>
          </p:nvPr>
        </p:nvSpPr>
        <p:spPr>
          <a:xfrm>
            <a:off x="-2" y="1112792"/>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184" name="Google Shape;184;p37"/>
          <p:cNvSpPr txBox="1"/>
          <p:nvPr>
            <p:ph idx="1" type="body"/>
          </p:nvPr>
        </p:nvSpPr>
        <p:spPr>
          <a:xfrm>
            <a:off x="526357" y="1856114"/>
            <a:ext cx="7886700" cy="231153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GB"/>
              <a:t>1936 –</a:t>
            </a:r>
            <a:r>
              <a:rPr lang="en-GB"/>
              <a:t> Alan Turing had an idea for a universal machine, which he called the Turing machine, that could compute anything that could be computed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73"/>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22" name="Google Shape;422;p73"/>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23" name="Google Shape;423;p73"/>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700"/>
              </a:spcAft>
              <a:buSzPts val="1100"/>
              <a:buNone/>
            </a:pPr>
            <a:r>
              <a:t/>
            </a:r>
            <a:endParaRPr i="1" sz="2000">
              <a:solidFill>
                <a:schemeClr val="dk1"/>
              </a:solidFill>
              <a:latin typeface="PT Sans"/>
              <a:ea typeface="PT Sans"/>
              <a:cs typeface="PT Sans"/>
              <a:sym typeface="PT Sans"/>
            </a:endParaRPr>
          </a:p>
        </p:txBody>
      </p:sp>
      <p:pic>
        <p:nvPicPr>
          <p:cNvPr id="424" name="Google Shape;424;p73"/>
          <p:cNvPicPr preferRelativeResize="0"/>
          <p:nvPr/>
        </p:nvPicPr>
        <p:blipFill>
          <a:blip r:embed="rId4">
            <a:alphaModFix/>
          </a:blip>
          <a:stretch>
            <a:fillRect/>
          </a:stretch>
        </p:blipFill>
        <p:spPr>
          <a:xfrm>
            <a:off x="-519025" y="2440200"/>
            <a:ext cx="8666076" cy="124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74"/>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30" name="Google Shape;430;p74"/>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31" name="Google Shape;431;p74"/>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b="1" lang="en-GB" sz="2000">
                <a:solidFill>
                  <a:schemeClr val="dk1"/>
                </a:solidFill>
                <a:latin typeface="PT Sans"/>
                <a:ea typeface="PT Sans"/>
                <a:cs typeface="PT Sans"/>
                <a:sym typeface="PT Sans"/>
              </a:rPr>
              <a:t>Computer architecture - </a:t>
            </a:r>
            <a:r>
              <a:rPr lang="en-GB" sz="2000">
                <a:solidFill>
                  <a:schemeClr val="dk1"/>
                </a:solidFill>
                <a:latin typeface="PT Sans"/>
                <a:ea typeface="PT Sans"/>
                <a:cs typeface="PT Sans"/>
                <a:sym typeface="PT Sans"/>
              </a:rPr>
              <a:t>is the theory behind</a:t>
            </a:r>
            <a:r>
              <a:rPr lang="en-GB" sz="2000">
                <a:solidFill>
                  <a:schemeClr val="dk1"/>
                </a:solidFill>
                <a:latin typeface="PT Sans"/>
                <a:ea typeface="PT Sans"/>
                <a:cs typeface="PT Sans"/>
                <a:sym typeface="PT Sans"/>
              </a:rPr>
              <a:t> </a:t>
            </a:r>
            <a:r>
              <a:rPr lang="en-GB" sz="2000">
                <a:solidFill>
                  <a:schemeClr val="dk1"/>
                </a:solidFill>
                <a:latin typeface="PT Sans"/>
                <a:ea typeface="PT Sans"/>
                <a:cs typeface="PT Sans"/>
                <a:sym typeface="PT Sans"/>
              </a:rPr>
              <a:t>construction of a computer. In the same way that an architect establishes the principles and  the principles and objectives of building a project as the basis for construction plans, in the same way a computer architect establishes computer system architecture as the basis of design specifications. The primary objective in the architecture of a computer system is a relationship cost/performance ratio.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75"/>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37" name="Google Shape;437;p75"/>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38" name="Google Shape;438;p75"/>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lang="en-GB" sz="2000">
                <a:solidFill>
                  <a:schemeClr val="dk1"/>
                </a:solidFill>
                <a:latin typeface="PT Sans"/>
                <a:ea typeface="PT Sans"/>
                <a:cs typeface="PT Sans"/>
                <a:sym typeface="PT Sans"/>
              </a:rPr>
              <a:t>System component = black box.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rPr i="1" lang="en-GB" sz="2000">
                <a:solidFill>
                  <a:schemeClr val="dk1"/>
                </a:solidFill>
                <a:latin typeface="PT Sans"/>
                <a:ea typeface="PT Sans"/>
                <a:cs typeface="PT Sans"/>
                <a:sym typeface="PT Sans"/>
              </a:rPr>
              <a:t>System architecture = the arrangement and interconnection of components to achieve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rPr i="1" lang="en-GB" sz="2000">
                <a:solidFill>
                  <a:schemeClr val="dk1"/>
                </a:solidFill>
                <a:latin typeface="PT Sans"/>
                <a:ea typeface="PT Sans"/>
                <a:cs typeface="PT Sans"/>
                <a:sym typeface="PT Sans"/>
              </a:rPr>
              <a:t>desired system functionality.</a:t>
            </a:r>
            <a:endParaRPr b="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76"/>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44" name="Google Shape;444;p76"/>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45" name="Google Shape;445;p76"/>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lang="en-GB" sz="2000">
                <a:solidFill>
                  <a:schemeClr val="dk1"/>
                </a:solidFill>
                <a:latin typeface="PT Sans"/>
                <a:ea typeface="PT Sans"/>
                <a:cs typeface="PT Sans"/>
                <a:sym typeface="PT Sans"/>
              </a:rPr>
              <a:t>System component = black box.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rPr i="1" lang="en-GB" sz="2000">
                <a:solidFill>
                  <a:schemeClr val="dk1"/>
                </a:solidFill>
                <a:latin typeface="PT Sans"/>
                <a:ea typeface="PT Sans"/>
                <a:cs typeface="PT Sans"/>
                <a:sym typeface="PT Sans"/>
              </a:rPr>
              <a:t>System architecture = the arrangement and interconnection of components to achieve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rPr i="1" lang="en-GB" sz="2000">
                <a:solidFill>
                  <a:schemeClr val="dk1"/>
                </a:solidFill>
                <a:latin typeface="PT Sans"/>
                <a:ea typeface="PT Sans"/>
                <a:cs typeface="PT Sans"/>
                <a:sym typeface="PT Sans"/>
              </a:rPr>
              <a:t>desired system functionality.</a:t>
            </a:r>
            <a:endParaRPr b="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77"/>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51" name="Google Shape;451;p77"/>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52" name="Google Shape;452;p77"/>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SzPts val="1100"/>
              <a:buNone/>
            </a:pPr>
            <a:r>
              <a:rPr lang="en-GB" sz="2000">
                <a:solidFill>
                  <a:schemeClr val="dk1"/>
                </a:solidFill>
                <a:latin typeface="PT Sans"/>
                <a:ea typeface="PT Sans"/>
                <a:cs typeface="PT Sans"/>
                <a:sym typeface="PT Sans"/>
              </a:rPr>
              <a:t>General architectures:</a:t>
            </a:r>
            <a:endParaRPr sz="2000">
              <a:solidFill>
                <a:schemeClr val="dk1"/>
              </a:solidFill>
              <a:latin typeface="PT Sans"/>
              <a:ea typeface="PT Sans"/>
              <a:cs typeface="PT Sans"/>
              <a:sym typeface="PT Sans"/>
            </a:endParaRPr>
          </a:p>
          <a:p>
            <a:pPr indent="-355600" lvl="0" marL="457200" rtl="0" algn="just">
              <a:lnSpc>
                <a:spcPct val="160000"/>
              </a:lnSpc>
              <a:spcBef>
                <a:spcPts val="70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Multilayer architecture - hierarchical levels. A lower level provides support to the for the execution of its functions </a:t>
            </a:r>
            <a:endParaRPr sz="2000">
              <a:solidFill>
                <a:schemeClr val="dk1"/>
              </a:solidFill>
              <a:latin typeface="PT Sans"/>
              <a:ea typeface="PT Sans"/>
              <a:cs typeface="PT Sans"/>
              <a:sym typeface="PT Sans"/>
            </a:endParaRPr>
          </a:p>
          <a:p>
            <a:pPr indent="-355600" lvl="0" marL="457200" rtl="0" algn="just">
              <a:lnSpc>
                <a:spcPct val="16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Functional decomposition - decomposition of components according to functions performed </a:t>
            </a:r>
            <a:endParaRPr sz="2000">
              <a:solidFill>
                <a:schemeClr val="dk1"/>
              </a:solidFill>
              <a:latin typeface="PT Sans"/>
              <a:ea typeface="PT Sans"/>
              <a:cs typeface="PT Sans"/>
              <a:sym typeface="PT Sans"/>
            </a:endParaRPr>
          </a:p>
          <a:p>
            <a:pPr indent="-355600" lvl="0" marL="457200" rtl="0" algn="just">
              <a:lnSpc>
                <a:spcPct val="160000"/>
              </a:lnSpc>
              <a:spcBef>
                <a:spcPts val="0"/>
              </a:spcBef>
              <a:spcAft>
                <a:spcPts val="0"/>
              </a:spcAft>
              <a:buClr>
                <a:schemeClr val="dk1"/>
              </a:buClr>
              <a:buSzPts val="2000"/>
              <a:buFont typeface="PT Sans"/>
              <a:buChar char="●"/>
            </a:pPr>
            <a:r>
              <a:rPr lang="en-GB" sz="2000">
                <a:solidFill>
                  <a:schemeClr val="dk1"/>
                </a:solidFill>
                <a:latin typeface="PT Sans"/>
                <a:ea typeface="PT Sans"/>
                <a:cs typeface="PT Sans"/>
                <a:sym typeface="PT Sans"/>
              </a:rPr>
              <a:t>Conceptual decomposition - decomposition of the system by entities entities identified (encompassing all the functionality of the object).</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78"/>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58" name="Google Shape;458;p78"/>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59" name="Google Shape;459;p78"/>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460" name="Google Shape;460;p78"/>
          <p:cNvPicPr preferRelativeResize="0"/>
          <p:nvPr/>
        </p:nvPicPr>
        <p:blipFill>
          <a:blip r:embed="rId4">
            <a:alphaModFix/>
          </a:blip>
          <a:stretch>
            <a:fillRect/>
          </a:stretch>
        </p:blipFill>
        <p:spPr>
          <a:xfrm>
            <a:off x="3195400" y="1214100"/>
            <a:ext cx="5476350" cy="3852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79"/>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66" name="Google Shape;466;p79"/>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67" name="Google Shape;467;p79"/>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468" name="Google Shape;468;p79"/>
          <p:cNvPicPr preferRelativeResize="0"/>
          <p:nvPr/>
        </p:nvPicPr>
        <p:blipFill rotWithShape="1">
          <a:blip r:embed="rId4">
            <a:alphaModFix/>
          </a:blip>
          <a:srcRect b="0" l="0" r="0" t="0"/>
          <a:stretch/>
        </p:blipFill>
        <p:spPr>
          <a:xfrm>
            <a:off x="2963719" y="1271581"/>
            <a:ext cx="6015038" cy="38076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80"/>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74" name="Google Shape;474;p80"/>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75" name="Google Shape;475;p80"/>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b="1" lang="en-GB" sz="2000">
                <a:solidFill>
                  <a:srgbClr val="202122"/>
                </a:solidFill>
                <a:highlight>
                  <a:srgbClr val="FFFFFF"/>
                </a:highlight>
                <a:latin typeface="PT Sans"/>
                <a:ea typeface="PT Sans"/>
                <a:cs typeface="PT Sans"/>
                <a:sym typeface="PT Sans"/>
              </a:rPr>
              <a:t>Moore's law</a:t>
            </a:r>
            <a:r>
              <a:rPr lang="en-GB" sz="2000">
                <a:solidFill>
                  <a:srgbClr val="202122"/>
                </a:solidFill>
                <a:highlight>
                  <a:srgbClr val="FFFFFF"/>
                </a:highlight>
                <a:latin typeface="PT Sans"/>
                <a:ea typeface="PT Sans"/>
                <a:cs typeface="PT Sans"/>
                <a:sym typeface="PT Sans"/>
              </a:rPr>
              <a:t> is the observation that the number of transistors in a dense integrated circuit (IC) doubles about every two years. Moore's law is an observation and projection of a historical trend. Rather than a law of physics, it is an empirical relationship linked to gains from experience in production.</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81"/>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81" name="Google Shape;481;p81"/>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82" name="Google Shape;482;p81"/>
          <p:cNvSpPr/>
          <p:nvPr/>
        </p:nvSpPr>
        <p:spPr>
          <a:xfrm>
            <a:off x="3184700" y="1706125"/>
            <a:ext cx="5754300" cy="329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lang="en-GB" sz="2000">
                <a:solidFill>
                  <a:srgbClr val="202122"/>
                </a:solidFill>
                <a:highlight>
                  <a:srgbClr val="FFFFFF"/>
                </a:highlight>
                <a:latin typeface="PT Sans"/>
                <a:ea typeface="PT Sans"/>
                <a:cs typeface="PT Sans"/>
                <a:sym typeface="PT Sans"/>
              </a:rPr>
              <a:t>The observation is named after Gordon Moore, the co-founder of Fairchild Semiconductor and Intel (and former CEO of the latter), who in 1965 posited a doubling every year in the number of components per integrated circuit, and projected this rate of growth would continue for at least another decade.</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483" name="Google Shape;483;p81"/>
          <p:cNvPicPr preferRelativeResize="0"/>
          <p:nvPr/>
        </p:nvPicPr>
        <p:blipFill>
          <a:blip r:embed="rId4">
            <a:alphaModFix/>
          </a:blip>
          <a:stretch>
            <a:fillRect/>
          </a:stretch>
        </p:blipFill>
        <p:spPr>
          <a:xfrm>
            <a:off x="419150" y="1706125"/>
            <a:ext cx="2563375" cy="3417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82"/>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89" name="Google Shape;489;p82"/>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90" name="Google Shape;490;p82"/>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lang="en-GB" sz="2000">
                <a:solidFill>
                  <a:srgbClr val="202122"/>
                </a:solidFill>
                <a:highlight>
                  <a:srgbClr val="FFFFFF"/>
                </a:highlight>
                <a:latin typeface="PT Sans"/>
                <a:ea typeface="PT Sans"/>
                <a:cs typeface="PT Sans"/>
                <a:sym typeface="PT Sans"/>
              </a:rPr>
              <a:t>Industry experts have not reached a consensus on exactly when Moore's law will cease to apply. Microprocessor architects report that semiconductor advancement has slowed industry-wide since around 2010, slightly below the pace predicted by Moore's law. In September 2022 Nvidia CEO Jensen Huang claimed that Moore's law is dead;</a:t>
            </a:r>
            <a:r>
              <a:rPr baseline="30000" lang="en-GB" sz="2000">
                <a:solidFill>
                  <a:srgbClr val="202122"/>
                </a:solidFill>
                <a:highlight>
                  <a:srgbClr val="FFFFFF"/>
                </a:highlight>
                <a:latin typeface="PT Sans"/>
                <a:ea typeface="PT Sans"/>
                <a:cs typeface="PT Sans"/>
                <a:sym typeface="PT Sans"/>
              </a:rPr>
              <a:t> </a:t>
            </a:r>
            <a:r>
              <a:rPr lang="en-GB" sz="2000">
                <a:solidFill>
                  <a:srgbClr val="202122"/>
                </a:solidFill>
                <a:highlight>
                  <a:srgbClr val="FFFFFF"/>
                </a:highlight>
                <a:latin typeface="PT Sans"/>
                <a:ea typeface="PT Sans"/>
                <a:cs typeface="PT Sans"/>
                <a:sym typeface="PT Sans"/>
              </a:rPr>
              <a:t> meanwhile, Intel CEO Pat Gelsinger claimed the opposite.</a:t>
            </a:r>
            <a:r>
              <a:rPr baseline="30000" lang="en-GB" sz="2000">
                <a:solidFill>
                  <a:srgbClr val="202122"/>
                </a:solidFill>
                <a:highlight>
                  <a:srgbClr val="FFFFFF"/>
                </a:highlight>
                <a:latin typeface="PT Sans"/>
                <a:ea typeface="PT Sans"/>
                <a:cs typeface="PT Sans"/>
                <a:sym typeface="PT Sans"/>
              </a:rPr>
              <a:t> </a:t>
            </a:r>
            <a:endParaRPr baseline="30000" sz="2000">
              <a:solidFill>
                <a:srgbClr val="3366CC"/>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1100">
              <a:solidFill>
                <a:schemeClr val="dk1"/>
              </a:solidFill>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pic>
        <p:nvPicPr>
          <p:cNvPr id="189" name="Google Shape;189;p38"/>
          <p:cNvPicPr preferRelativeResize="0"/>
          <p:nvPr/>
        </p:nvPicPr>
        <p:blipFill>
          <a:blip r:embed="rId4">
            <a:alphaModFix/>
          </a:blip>
          <a:stretch>
            <a:fillRect/>
          </a:stretch>
        </p:blipFill>
        <p:spPr>
          <a:xfrm>
            <a:off x="152400" y="1412374"/>
            <a:ext cx="2863925" cy="3587550"/>
          </a:xfrm>
          <a:prstGeom prst="rect">
            <a:avLst/>
          </a:prstGeom>
          <a:noFill/>
          <a:ln>
            <a:noFill/>
          </a:ln>
        </p:spPr>
      </p:pic>
      <p:sp>
        <p:nvSpPr>
          <p:cNvPr id="190" name="Google Shape;190;p38"/>
          <p:cNvSpPr txBox="1"/>
          <p:nvPr/>
        </p:nvSpPr>
        <p:spPr>
          <a:xfrm>
            <a:off x="3308975" y="1412375"/>
            <a:ext cx="5529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202122"/>
                </a:solidFill>
                <a:highlight>
                  <a:srgbClr val="FFFFFF"/>
                </a:highlight>
                <a:latin typeface="PT Sans"/>
                <a:ea typeface="PT Sans"/>
                <a:cs typeface="PT Sans"/>
                <a:sym typeface="PT Sans"/>
              </a:rPr>
              <a:t>-</a:t>
            </a:r>
            <a:r>
              <a:rPr lang="en-GB" sz="2000">
                <a:solidFill>
                  <a:srgbClr val="202122"/>
                </a:solidFill>
                <a:highlight>
                  <a:srgbClr val="FFFFFF"/>
                </a:highlight>
                <a:latin typeface="PT Sans"/>
                <a:ea typeface="PT Sans"/>
                <a:cs typeface="PT Sans"/>
                <a:sym typeface="PT Sans"/>
              </a:rPr>
              <a:t> </a:t>
            </a:r>
            <a:r>
              <a:rPr lang="en-GB" sz="2000">
                <a:solidFill>
                  <a:srgbClr val="202122"/>
                </a:solidFill>
                <a:highlight>
                  <a:srgbClr val="FFFFFF"/>
                </a:highlight>
                <a:latin typeface="PT Sans"/>
                <a:ea typeface="PT Sans"/>
                <a:cs typeface="PT Sans"/>
                <a:sym typeface="PT Sans"/>
              </a:rPr>
              <a:t>Turing was highly influential in the development of theoretical computer science, providing a formalisation of the concepts of algorithm and computation with the Turing machine, which can be considered a model of a general-purpose computer.</a:t>
            </a:r>
            <a:endParaRPr sz="2000">
              <a:solidFill>
                <a:srgbClr val="202122"/>
              </a:solidFill>
              <a:highlight>
                <a:srgbClr val="FFFFFF"/>
              </a:highlight>
              <a:latin typeface="PT Sans"/>
              <a:ea typeface="PT Sans"/>
              <a:cs typeface="PT Sans"/>
              <a:sym typeface="PT Sans"/>
            </a:endParaRPr>
          </a:p>
          <a:p>
            <a:pPr indent="0" lvl="0" marL="0" rtl="0" algn="l">
              <a:spcBef>
                <a:spcPts val="0"/>
              </a:spcBef>
              <a:spcAft>
                <a:spcPts val="0"/>
              </a:spcAft>
              <a:buNone/>
            </a:pPr>
            <a:r>
              <a:rPr b="1" lang="en-GB" sz="2000">
                <a:solidFill>
                  <a:srgbClr val="202122"/>
                </a:solidFill>
                <a:highlight>
                  <a:srgbClr val="FFFFFF"/>
                </a:highlight>
                <a:latin typeface="PT Sans"/>
                <a:ea typeface="PT Sans"/>
                <a:cs typeface="PT Sans"/>
                <a:sym typeface="PT Sans"/>
              </a:rPr>
              <a:t>- </a:t>
            </a:r>
            <a:r>
              <a:rPr lang="en-GB" sz="2000">
                <a:solidFill>
                  <a:srgbClr val="202122"/>
                </a:solidFill>
                <a:highlight>
                  <a:srgbClr val="FFFFFF"/>
                </a:highlight>
                <a:latin typeface="PT Sans"/>
                <a:ea typeface="PT Sans"/>
                <a:cs typeface="PT Sans"/>
                <a:sym typeface="PT Sans"/>
              </a:rPr>
              <a:t>He is widely considered to be the father of theoretical computer science and artificial intelligence.</a:t>
            </a:r>
            <a:endParaRPr sz="2000">
              <a:latin typeface="PT Sans"/>
              <a:ea typeface="PT Sans"/>
              <a:cs typeface="PT Sans"/>
              <a:sym typeface="PT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83"/>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496" name="Google Shape;496;p83"/>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497" name="Google Shape;497;p83"/>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t/>
            </a:r>
            <a:endParaRPr baseline="30000" sz="2000">
              <a:solidFill>
                <a:srgbClr val="3366CC"/>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1100">
              <a:solidFill>
                <a:schemeClr val="dk1"/>
              </a:solidFill>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498" name="Google Shape;498;p83"/>
          <p:cNvPicPr preferRelativeResize="0"/>
          <p:nvPr/>
        </p:nvPicPr>
        <p:blipFill>
          <a:blip r:embed="rId4">
            <a:alphaModFix/>
          </a:blip>
          <a:stretch>
            <a:fillRect/>
          </a:stretch>
        </p:blipFill>
        <p:spPr>
          <a:xfrm>
            <a:off x="3016100" y="1260175"/>
            <a:ext cx="5920799" cy="3826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84"/>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504" name="Google Shape;504;p84"/>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05" name="Google Shape;505;p84"/>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b="1" lang="en-GB" sz="2000">
                <a:latin typeface="PT Sans"/>
                <a:ea typeface="PT Sans"/>
                <a:cs typeface="PT Sans"/>
                <a:sym typeface="PT Sans"/>
              </a:rPr>
              <a:t>Nathan’s laws of software - </a:t>
            </a:r>
            <a:endParaRPr b="1" sz="2000">
              <a:latin typeface="PT Sans"/>
              <a:ea typeface="PT Sans"/>
              <a:cs typeface="PT Sans"/>
              <a:sym typeface="PT Sans"/>
            </a:endParaRPr>
          </a:p>
          <a:p>
            <a:pPr indent="-355600" lvl="0" marL="647700" rtl="0" algn="l">
              <a:lnSpc>
                <a:spcPct val="115000"/>
              </a:lnSpc>
              <a:spcBef>
                <a:spcPts val="500"/>
              </a:spcBef>
              <a:spcAft>
                <a:spcPts val="0"/>
              </a:spcAft>
              <a:buClr>
                <a:srgbClr val="212121"/>
              </a:buClr>
              <a:buSzPts val="2000"/>
              <a:buFont typeface="PT Sans"/>
              <a:buChar char="●"/>
            </a:pPr>
            <a:r>
              <a:rPr lang="en-GB" sz="2000">
                <a:solidFill>
                  <a:srgbClr val="212121"/>
                </a:solidFill>
                <a:latin typeface="PT Sans"/>
                <a:ea typeface="PT Sans"/>
                <a:cs typeface="PT Sans"/>
                <a:sym typeface="PT Sans"/>
              </a:rPr>
              <a:t>Software is a gas - it expands to fit the container it is in</a:t>
            </a:r>
            <a:endParaRPr sz="2000">
              <a:solidFill>
                <a:srgbClr val="212121"/>
              </a:solidFill>
              <a:latin typeface="PT Sans"/>
              <a:ea typeface="PT Sans"/>
              <a:cs typeface="PT Sans"/>
              <a:sym typeface="PT Sans"/>
            </a:endParaRPr>
          </a:p>
          <a:p>
            <a:pPr indent="-355600" lvl="0" marL="647700" rtl="0" algn="l">
              <a:lnSpc>
                <a:spcPct val="115000"/>
              </a:lnSpc>
              <a:spcBef>
                <a:spcPts val="0"/>
              </a:spcBef>
              <a:spcAft>
                <a:spcPts val="0"/>
              </a:spcAft>
              <a:buClr>
                <a:srgbClr val="212121"/>
              </a:buClr>
              <a:buSzPts val="2000"/>
              <a:buFont typeface="PT Sans"/>
              <a:buChar char="●"/>
            </a:pPr>
            <a:r>
              <a:rPr lang="en-GB" sz="2000">
                <a:solidFill>
                  <a:srgbClr val="212121"/>
                </a:solidFill>
                <a:latin typeface="PT Sans"/>
                <a:ea typeface="PT Sans"/>
                <a:cs typeface="PT Sans"/>
                <a:sym typeface="PT Sans"/>
              </a:rPr>
              <a:t>Software grows until it becomes limited by Moore’s Law</a:t>
            </a:r>
            <a:endParaRPr sz="2000">
              <a:solidFill>
                <a:srgbClr val="212121"/>
              </a:solidFill>
              <a:latin typeface="PT Sans"/>
              <a:ea typeface="PT Sans"/>
              <a:cs typeface="PT Sans"/>
              <a:sym typeface="PT Sans"/>
            </a:endParaRPr>
          </a:p>
          <a:p>
            <a:pPr indent="-355600" lvl="0" marL="647700" rtl="0" algn="l">
              <a:lnSpc>
                <a:spcPct val="115000"/>
              </a:lnSpc>
              <a:spcBef>
                <a:spcPts val="0"/>
              </a:spcBef>
              <a:spcAft>
                <a:spcPts val="0"/>
              </a:spcAft>
              <a:buClr>
                <a:srgbClr val="212121"/>
              </a:buClr>
              <a:buSzPts val="2000"/>
              <a:buFont typeface="PT Sans"/>
              <a:buChar char="●"/>
            </a:pPr>
            <a:r>
              <a:rPr lang="en-GB" sz="2000">
                <a:solidFill>
                  <a:srgbClr val="212121"/>
                </a:solidFill>
                <a:latin typeface="PT Sans"/>
                <a:ea typeface="PT Sans"/>
                <a:cs typeface="PT Sans"/>
                <a:sym typeface="PT Sans"/>
              </a:rPr>
              <a:t>Software growth makes Moore’s Law possible</a:t>
            </a:r>
            <a:endParaRPr sz="2000">
              <a:solidFill>
                <a:srgbClr val="212121"/>
              </a:solidFill>
              <a:latin typeface="PT Sans"/>
              <a:ea typeface="PT Sans"/>
              <a:cs typeface="PT Sans"/>
              <a:sym typeface="PT Sans"/>
            </a:endParaRPr>
          </a:p>
          <a:p>
            <a:pPr indent="-355600" lvl="0" marL="647700" rtl="0" algn="l">
              <a:lnSpc>
                <a:spcPct val="115000"/>
              </a:lnSpc>
              <a:spcBef>
                <a:spcPts val="0"/>
              </a:spcBef>
              <a:spcAft>
                <a:spcPts val="0"/>
              </a:spcAft>
              <a:buClr>
                <a:srgbClr val="212121"/>
              </a:buClr>
              <a:buSzPts val="2000"/>
              <a:buFont typeface="PT Sans"/>
              <a:buChar char="●"/>
            </a:pPr>
            <a:r>
              <a:rPr lang="en-GB" sz="2000">
                <a:solidFill>
                  <a:srgbClr val="212121"/>
                </a:solidFill>
                <a:latin typeface="PT Sans"/>
                <a:ea typeface="PT Sans"/>
                <a:cs typeface="PT Sans"/>
                <a:sym typeface="PT Sans"/>
              </a:rPr>
              <a:t>Software is only limited by human ambition and expectation</a:t>
            </a:r>
            <a:endParaRPr sz="2000">
              <a:solidFill>
                <a:srgbClr val="212121"/>
              </a:solidFill>
              <a:latin typeface="PT Sans"/>
              <a:ea typeface="PT Sans"/>
              <a:cs typeface="PT Sans"/>
              <a:sym typeface="PT Sans"/>
            </a:endParaRPr>
          </a:p>
          <a:p>
            <a:pPr indent="0" lvl="0" marL="0" rtl="0" algn="l">
              <a:lnSpc>
                <a:spcPct val="115000"/>
              </a:lnSpc>
              <a:spcBef>
                <a:spcPts val="500"/>
              </a:spcBef>
              <a:spcAft>
                <a:spcPts val="0"/>
              </a:spcAft>
              <a:buNone/>
            </a:pPr>
            <a:r>
              <a:t/>
            </a:r>
            <a:endParaRPr b="1" sz="1800"/>
          </a:p>
          <a:p>
            <a:pPr indent="0" lvl="0" marL="0" rtl="0" algn="l">
              <a:lnSpc>
                <a:spcPct val="115000"/>
              </a:lnSpc>
              <a:spcBef>
                <a:spcPts val="500"/>
              </a:spcBef>
              <a:spcAft>
                <a:spcPts val="0"/>
              </a:spcAft>
              <a:buNone/>
            </a:pPr>
            <a:r>
              <a:t/>
            </a:r>
            <a:endParaRPr sz="1100">
              <a:solidFill>
                <a:schemeClr val="dk1"/>
              </a:solidFill>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85"/>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511" name="Google Shape;511;p85"/>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12" name="Google Shape;512;p85"/>
          <p:cNvSpPr/>
          <p:nvPr/>
        </p:nvSpPr>
        <p:spPr>
          <a:xfrm>
            <a:off x="3184700" y="1706125"/>
            <a:ext cx="5754300" cy="329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lang="en-GB" sz="2000">
                <a:solidFill>
                  <a:srgbClr val="212121"/>
                </a:solidFill>
                <a:latin typeface="PT Sans"/>
                <a:ea typeface="PT Sans"/>
                <a:cs typeface="PT Sans"/>
                <a:sym typeface="PT Sans"/>
              </a:rPr>
              <a:t>Way back in 1997, Nathan Myhrvold wrote a paper entitled “The Next Fifty Years of Software” (Subtitled “Software: The Crisis Continues!”) which was presented at the ACM97 conference (focused on the next 50 years of computing).</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513" name="Google Shape;513;p85"/>
          <p:cNvPicPr preferRelativeResize="0"/>
          <p:nvPr/>
        </p:nvPicPr>
        <p:blipFill>
          <a:blip r:embed="rId4">
            <a:alphaModFix/>
          </a:blip>
          <a:stretch>
            <a:fillRect/>
          </a:stretch>
        </p:blipFill>
        <p:spPr>
          <a:xfrm>
            <a:off x="204850" y="1706125"/>
            <a:ext cx="2391875" cy="3348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86"/>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519" name="Google Shape;519;p86"/>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20" name="Google Shape;520;p86"/>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lang="en-GB" sz="2000">
                <a:solidFill>
                  <a:srgbClr val="212121"/>
                </a:solidFill>
                <a:latin typeface="PT Sans"/>
                <a:ea typeface="PT Sans"/>
                <a:cs typeface="PT Sans"/>
                <a:sym typeface="PT Sans"/>
              </a:rPr>
              <a:t>There is a problem with modern computing called 'software bloat', which essentially means that software keeps getting larger as computer performance requirements increase. In the past, software was meticulously designed to make the most of what was available.</a:t>
            </a:r>
            <a:endParaRPr sz="2000">
              <a:solidFill>
                <a:srgbClr val="212121"/>
              </a:solidFill>
              <a:latin typeface="PT Sans"/>
              <a:ea typeface="PT Sans"/>
              <a:cs typeface="PT Sans"/>
              <a:sym typeface="PT Sans"/>
            </a:endParaRPr>
          </a:p>
          <a:p>
            <a:pPr indent="0" lvl="0" marL="0" rtl="0" algn="l">
              <a:lnSpc>
                <a:spcPct val="100000"/>
              </a:lnSpc>
              <a:spcBef>
                <a:spcPts val="1200"/>
              </a:spcBef>
              <a:spcAft>
                <a:spcPts val="0"/>
              </a:spcAft>
              <a:buClr>
                <a:schemeClr val="dk1"/>
              </a:buClr>
              <a:buSzPts val="1100"/>
              <a:buFont typeface="Arial"/>
              <a:buNone/>
            </a:pPr>
            <a:r>
              <a:rPr lang="en-GB" sz="2000">
                <a:solidFill>
                  <a:srgbClr val="212121"/>
                </a:solidFill>
                <a:latin typeface="PT Sans"/>
                <a:ea typeface="PT Sans"/>
                <a:cs typeface="PT Sans"/>
                <a:sym typeface="PT Sans"/>
              </a:rPr>
              <a:t>As time went on, computers became exponentially faster, able to hold vastly more information while reducing overall costs. This development has led to an impasse where, essentially, software is incapable of keeping up with hardware. As software becomes more complex, it is harder to manage and to find its bugs.</a:t>
            </a:r>
            <a:endParaRPr sz="2000">
              <a:solidFill>
                <a:srgbClr val="212121"/>
              </a:solidFill>
              <a:latin typeface="PT Sans"/>
              <a:ea typeface="PT Sans"/>
              <a:cs typeface="PT Sans"/>
              <a:sym typeface="PT Sans"/>
            </a:endParaRPr>
          </a:p>
          <a:p>
            <a:pPr indent="0" lvl="0" marL="0" rtl="0" algn="l">
              <a:lnSpc>
                <a:spcPct val="115000"/>
              </a:lnSpc>
              <a:spcBef>
                <a:spcPts val="1000"/>
              </a:spcBef>
              <a:spcAft>
                <a:spcPts val="0"/>
              </a:spcAft>
              <a:buNone/>
            </a:pPr>
            <a:r>
              <a:t/>
            </a:r>
            <a:endParaRPr sz="2000">
              <a:solidFill>
                <a:srgbClr val="212121"/>
              </a:solidFill>
              <a:latin typeface="PT Sans"/>
              <a:ea typeface="PT Sans"/>
              <a:cs typeface="PT Sans"/>
              <a:sym typeface="PT Sans"/>
            </a:endParaRPr>
          </a:p>
          <a:p>
            <a:pPr indent="0" lvl="0" marL="0" rtl="0" algn="l">
              <a:lnSpc>
                <a:spcPct val="115000"/>
              </a:lnSpc>
              <a:spcBef>
                <a:spcPts val="500"/>
              </a:spcBef>
              <a:spcAft>
                <a:spcPts val="0"/>
              </a:spcAft>
              <a:buNone/>
            </a:pPr>
            <a:r>
              <a:t/>
            </a:r>
            <a:endParaRPr b="1" sz="1800"/>
          </a:p>
          <a:p>
            <a:pPr indent="0" lvl="0" marL="0" rtl="0" algn="l">
              <a:lnSpc>
                <a:spcPct val="115000"/>
              </a:lnSpc>
              <a:spcBef>
                <a:spcPts val="500"/>
              </a:spcBef>
              <a:spcAft>
                <a:spcPts val="0"/>
              </a:spcAft>
              <a:buNone/>
            </a:pPr>
            <a:r>
              <a:t/>
            </a:r>
            <a:endParaRPr sz="1100">
              <a:solidFill>
                <a:schemeClr val="dk1"/>
              </a:solidFill>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87"/>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526" name="Google Shape;526;p87"/>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27" name="Google Shape;527;p87"/>
          <p:cNvSpPr/>
          <p:nvPr/>
        </p:nvSpPr>
        <p:spPr>
          <a:xfrm>
            <a:off x="75525" y="1706125"/>
            <a:ext cx="9002700" cy="3315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GB" sz="2000">
                <a:solidFill>
                  <a:srgbClr val="212121"/>
                </a:solidFill>
                <a:latin typeface="PT Sans"/>
                <a:ea typeface="PT Sans"/>
                <a:cs typeface="PT Sans"/>
                <a:sym typeface="PT Sans"/>
              </a:rPr>
              <a:t>Donald Knuth, </a:t>
            </a:r>
            <a:r>
              <a:rPr lang="en-GB" sz="2000">
                <a:solidFill>
                  <a:srgbClr val="212121"/>
                </a:solidFill>
                <a:latin typeface="PT Sans"/>
                <a:ea typeface="PT Sans"/>
                <a:cs typeface="PT Sans"/>
                <a:sym typeface="PT Sans"/>
              </a:rPr>
              <a:t>author</a:t>
            </a:r>
            <a:r>
              <a:rPr lang="en-GB" sz="2000">
                <a:solidFill>
                  <a:srgbClr val="212121"/>
                </a:solidFill>
                <a:latin typeface="PT Sans"/>
                <a:ea typeface="PT Sans"/>
                <a:cs typeface="PT Sans"/>
                <a:sym typeface="PT Sans"/>
              </a:rPr>
              <a:t> of The Art of Computer Programming said:</a:t>
            </a:r>
            <a:endParaRPr sz="2000">
              <a:solidFill>
                <a:srgbClr val="212121"/>
              </a:solidFill>
              <a:latin typeface="PT Sans"/>
              <a:ea typeface="PT Sans"/>
              <a:cs typeface="PT Sans"/>
              <a:sym typeface="PT Sans"/>
            </a:endParaRPr>
          </a:p>
          <a:p>
            <a:pPr indent="0" lvl="0" marL="0" rtl="0" algn="l">
              <a:lnSpc>
                <a:spcPct val="115000"/>
              </a:lnSpc>
              <a:spcBef>
                <a:spcPts val="1000"/>
              </a:spcBef>
              <a:spcAft>
                <a:spcPts val="0"/>
              </a:spcAft>
              <a:buNone/>
            </a:pPr>
            <a:r>
              <a:rPr lang="en-GB" sz="2000">
                <a:solidFill>
                  <a:srgbClr val="212121"/>
                </a:solidFill>
                <a:latin typeface="PT Sans"/>
                <a:ea typeface="PT Sans"/>
                <a:cs typeface="PT Sans"/>
                <a:sym typeface="PT Sans"/>
              </a:rPr>
              <a:t>“People who are more than casually </a:t>
            </a:r>
            <a:r>
              <a:rPr lang="en-GB" sz="2000">
                <a:solidFill>
                  <a:srgbClr val="212121"/>
                </a:solidFill>
                <a:latin typeface="PT Sans"/>
                <a:ea typeface="PT Sans"/>
                <a:cs typeface="PT Sans"/>
                <a:sym typeface="PT Sans"/>
              </a:rPr>
              <a:t>interested</a:t>
            </a:r>
            <a:r>
              <a:rPr lang="en-GB" sz="2000">
                <a:solidFill>
                  <a:srgbClr val="212121"/>
                </a:solidFill>
                <a:latin typeface="PT Sans"/>
                <a:ea typeface="PT Sans"/>
                <a:cs typeface="PT Sans"/>
                <a:sym typeface="PT Sans"/>
              </a:rPr>
              <a:t> in computers should have at least some idea of what the underlying </a:t>
            </a:r>
            <a:r>
              <a:rPr lang="en-GB" sz="2000">
                <a:solidFill>
                  <a:srgbClr val="212121"/>
                </a:solidFill>
                <a:latin typeface="PT Sans"/>
                <a:ea typeface="PT Sans"/>
                <a:cs typeface="PT Sans"/>
                <a:sym typeface="PT Sans"/>
              </a:rPr>
              <a:t>hardware</a:t>
            </a:r>
            <a:r>
              <a:rPr lang="en-GB" sz="2000">
                <a:solidFill>
                  <a:srgbClr val="212121"/>
                </a:solidFill>
                <a:latin typeface="PT Sans"/>
                <a:ea typeface="PT Sans"/>
                <a:cs typeface="PT Sans"/>
                <a:sym typeface="PT Sans"/>
              </a:rPr>
              <a:t> is like. Otherwise the programs they write will be pretty weird.”</a:t>
            </a:r>
            <a:endParaRPr sz="2000">
              <a:solidFill>
                <a:srgbClr val="212121"/>
              </a:solidFill>
              <a:latin typeface="PT Sans"/>
              <a:ea typeface="PT Sans"/>
              <a:cs typeface="PT Sans"/>
              <a:sym typeface="PT Sans"/>
            </a:endParaRPr>
          </a:p>
          <a:p>
            <a:pPr indent="0" lvl="0" marL="0" rtl="0" algn="l">
              <a:lnSpc>
                <a:spcPct val="115000"/>
              </a:lnSpc>
              <a:spcBef>
                <a:spcPts val="500"/>
              </a:spcBef>
              <a:spcAft>
                <a:spcPts val="0"/>
              </a:spcAft>
              <a:buNone/>
            </a:pPr>
            <a:r>
              <a:t/>
            </a:r>
            <a:endParaRPr b="1" sz="1800"/>
          </a:p>
          <a:p>
            <a:pPr indent="0" lvl="0" marL="0" rtl="0" algn="l">
              <a:lnSpc>
                <a:spcPct val="115000"/>
              </a:lnSpc>
              <a:spcBef>
                <a:spcPts val="500"/>
              </a:spcBef>
              <a:spcAft>
                <a:spcPts val="0"/>
              </a:spcAft>
              <a:buNone/>
            </a:pPr>
            <a:r>
              <a:t/>
            </a:r>
            <a:endParaRPr sz="1100">
              <a:solidFill>
                <a:schemeClr val="dk1"/>
              </a:solidFill>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02122"/>
              </a:solidFill>
              <a:highlight>
                <a:srgbClr val="FFFFFF"/>
              </a:highlight>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88"/>
          <p:cNvSpPr txBox="1"/>
          <p:nvPr>
            <p:ph type="title"/>
          </p:nvPr>
        </p:nvSpPr>
        <p:spPr>
          <a:xfrm>
            <a:off x="4" y="1116141"/>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General concepts</a:t>
            </a:r>
            <a:endParaRPr/>
          </a:p>
        </p:txBody>
      </p:sp>
      <p:sp>
        <p:nvSpPr>
          <p:cNvPr id="533" name="Google Shape;533;p88"/>
          <p:cNvSpPr txBox="1"/>
          <p:nvPr/>
        </p:nvSpPr>
        <p:spPr>
          <a:xfrm>
            <a:off x="263236" y="2084474"/>
            <a:ext cx="8354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34" name="Google Shape;534;p88"/>
          <p:cNvSpPr/>
          <p:nvPr/>
        </p:nvSpPr>
        <p:spPr>
          <a:xfrm>
            <a:off x="3013250" y="1652550"/>
            <a:ext cx="5754300" cy="329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00"/>
              </a:spcBef>
              <a:spcAft>
                <a:spcPts val="0"/>
              </a:spcAft>
              <a:buNone/>
            </a:pPr>
            <a:r>
              <a:rPr lang="en-GB" sz="2000">
                <a:solidFill>
                  <a:srgbClr val="202122"/>
                </a:solidFill>
                <a:highlight>
                  <a:srgbClr val="FFFFFF"/>
                </a:highlight>
                <a:latin typeface="PT Sans"/>
                <a:ea typeface="PT Sans"/>
                <a:cs typeface="PT Sans"/>
                <a:sym typeface="PT Sans"/>
              </a:rPr>
              <a:t>Knuth has been called the "father of the analysis of algorithms".He is the author of the multi-volume work </a:t>
            </a:r>
            <a:r>
              <a:rPr i="1" lang="en-GB" sz="2000">
                <a:solidFill>
                  <a:srgbClr val="202122"/>
                </a:solidFill>
                <a:highlight>
                  <a:srgbClr val="FFFFFF"/>
                </a:highlight>
                <a:latin typeface="PT Sans"/>
                <a:ea typeface="PT Sans"/>
                <a:cs typeface="PT Sans"/>
                <a:sym typeface="PT Sans"/>
              </a:rPr>
              <a:t>The Art of Computer Programming</a:t>
            </a:r>
            <a:r>
              <a:rPr lang="en-GB" sz="2000">
                <a:solidFill>
                  <a:srgbClr val="202122"/>
                </a:solidFill>
                <a:highlight>
                  <a:srgbClr val="FFFFFF"/>
                </a:highlight>
                <a:latin typeface="PT Sans"/>
                <a:ea typeface="PT Sans"/>
                <a:cs typeface="PT Sans"/>
                <a:sym typeface="PT Sans"/>
              </a:rPr>
              <a:t> and contributed to the development of the rigorous analysis of the computational complexity of algorithms and systematized formal mathematical techniques for it. In the process, he also popularized the asymptotic notation. In addition to fundamental contributions in several branches of theoretical computer science. </a:t>
            </a:r>
            <a:endParaRPr sz="2000">
              <a:solidFill>
                <a:srgbClr val="3366CC"/>
              </a:solidFill>
              <a:highlight>
                <a:srgbClr val="FFFFFF"/>
              </a:highlight>
              <a:latin typeface="PT Sans"/>
              <a:ea typeface="PT Sans"/>
              <a:cs typeface="PT Sans"/>
              <a:sym typeface="PT Sans"/>
            </a:endParaRPr>
          </a:p>
          <a:p>
            <a:pPr indent="0" lvl="0" marL="0" rtl="0" algn="l">
              <a:lnSpc>
                <a:spcPct val="115000"/>
              </a:lnSpc>
              <a:spcBef>
                <a:spcPts val="500"/>
              </a:spcBef>
              <a:spcAft>
                <a:spcPts val="0"/>
              </a:spcAft>
              <a:buNone/>
            </a:pPr>
            <a:r>
              <a:t/>
            </a:r>
            <a:endParaRPr sz="2000">
              <a:solidFill>
                <a:srgbClr val="212121"/>
              </a:solidFill>
              <a:latin typeface="PT Sans"/>
              <a:ea typeface="PT Sans"/>
              <a:cs typeface="PT Sans"/>
              <a:sym typeface="PT Sans"/>
            </a:endParaRPr>
          </a:p>
          <a:p>
            <a:pPr indent="0" lvl="0" marL="0" rtl="0" algn="just">
              <a:lnSpc>
                <a:spcPct val="160000"/>
              </a:lnSpc>
              <a:spcBef>
                <a:spcPts val="600"/>
              </a:spcBef>
              <a:spcAft>
                <a:spcPts val="0"/>
              </a:spcAft>
              <a:buNone/>
            </a:pPr>
            <a:r>
              <a:t/>
            </a:r>
            <a:endParaRPr sz="2000">
              <a:solidFill>
                <a:schemeClr val="dk1"/>
              </a:solidFill>
              <a:latin typeface="PT Sans"/>
              <a:ea typeface="PT Sans"/>
              <a:cs typeface="PT Sans"/>
              <a:sym typeface="PT Sans"/>
            </a:endParaRPr>
          </a:p>
          <a:p>
            <a:pPr indent="0" lvl="0" marL="457200" rtl="0" algn="just">
              <a:lnSpc>
                <a:spcPct val="160000"/>
              </a:lnSpc>
              <a:spcBef>
                <a:spcPts val="700"/>
              </a:spcBef>
              <a:spcAft>
                <a:spcPts val="0"/>
              </a:spcAft>
              <a:buNone/>
            </a:pPr>
            <a:r>
              <a:t/>
            </a:r>
            <a:endParaRPr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0"/>
              </a:spcAft>
              <a:buSzPts val="1100"/>
              <a:buNone/>
            </a:pPr>
            <a:r>
              <a:t/>
            </a:r>
            <a:endParaRPr i="1" sz="2000">
              <a:solidFill>
                <a:schemeClr val="dk1"/>
              </a:solidFill>
              <a:latin typeface="PT Sans"/>
              <a:ea typeface="PT Sans"/>
              <a:cs typeface="PT Sans"/>
              <a:sym typeface="PT Sans"/>
            </a:endParaRPr>
          </a:p>
          <a:p>
            <a:pPr indent="0" lvl="0" marL="0" rtl="0" algn="just">
              <a:lnSpc>
                <a:spcPct val="160000"/>
              </a:lnSpc>
              <a:spcBef>
                <a:spcPts val="700"/>
              </a:spcBef>
              <a:spcAft>
                <a:spcPts val="700"/>
              </a:spcAft>
              <a:buSzPts val="1100"/>
              <a:buNone/>
            </a:pPr>
            <a:r>
              <a:t/>
            </a:r>
            <a:endParaRPr i="1" sz="2000">
              <a:solidFill>
                <a:schemeClr val="dk1"/>
              </a:solidFill>
              <a:latin typeface="PT Sans"/>
              <a:ea typeface="PT Sans"/>
              <a:cs typeface="PT Sans"/>
              <a:sym typeface="PT Sans"/>
            </a:endParaRPr>
          </a:p>
        </p:txBody>
      </p:sp>
      <p:pic>
        <p:nvPicPr>
          <p:cNvPr id="535" name="Google Shape;535;p88"/>
          <p:cNvPicPr preferRelativeResize="0"/>
          <p:nvPr/>
        </p:nvPicPr>
        <p:blipFill>
          <a:blip r:embed="rId4">
            <a:alphaModFix/>
          </a:blip>
          <a:stretch>
            <a:fillRect/>
          </a:stretch>
        </p:blipFill>
        <p:spPr>
          <a:xfrm>
            <a:off x="310750" y="1706125"/>
            <a:ext cx="2286000" cy="3429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89"/>
          <p:cNvSpPr txBox="1"/>
          <p:nvPr>
            <p:ph type="title"/>
          </p:nvPr>
        </p:nvSpPr>
        <p:spPr>
          <a:xfrm>
            <a:off x="579515" y="2490536"/>
            <a:ext cx="7886700" cy="67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320"/>
              <a:buFont typeface="PT Sans"/>
              <a:buNone/>
            </a:pPr>
            <a:r>
              <a:rPr lang="en-GB" sz="4820"/>
              <a:t> Types of computers</a:t>
            </a:r>
            <a:endParaRPr sz="482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90"/>
          <p:cNvSpPr txBox="1"/>
          <p:nvPr>
            <p:ph type="title"/>
          </p:nvPr>
        </p:nvSpPr>
        <p:spPr>
          <a:xfrm>
            <a:off x="148359" y="2222859"/>
            <a:ext cx="7886700" cy="67903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T Sans"/>
              <a:buNone/>
            </a:pPr>
            <a:r>
              <a:rPr lang="en-GB" sz="4800"/>
              <a:t>-PC</a:t>
            </a:r>
            <a:br>
              <a:rPr lang="en-GB" sz="4800"/>
            </a:br>
            <a:r>
              <a:rPr lang="en-GB" sz="4800"/>
              <a:t>-Workstation</a:t>
            </a:r>
            <a:br>
              <a:rPr lang="en-GB" sz="4800"/>
            </a:br>
            <a:r>
              <a:rPr lang="en-GB" sz="4800"/>
              <a:t>-Minicomputer</a:t>
            </a:r>
            <a:br>
              <a:rPr lang="en-GB" sz="4800"/>
            </a:br>
            <a:r>
              <a:rPr lang="en-GB" sz="4800"/>
              <a:t>-Mainframe</a:t>
            </a:r>
            <a:br>
              <a:rPr lang="en-GB" sz="4800"/>
            </a:br>
            <a:r>
              <a:rPr lang="en-GB" sz="4800"/>
              <a:t>-Supercomputer</a:t>
            </a:r>
            <a:endParaRPr sz="4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91"/>
          <p:cNvSpPr txBox="1"/>
          <p:nvPr>
            <p:ph type="title"/>
          </p:nvPr>
        </p:nvSpPr>
        <p:spPr>
          <a:xfrm>
            <a:off x="697700" y="2662432"/>
            <a:ext cx="7886700" cy="678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T Sans"/>
              <a:buNone/>
            </a:pPr>
            <a:r>
              <a:rPr lang="en-GB" sz="4800"/>
              <a:t>Computer components</a:t>
            </a:r>
            <a:endParaRPr sz="4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pic>
        <p:nvPicPr>
          <p:cNvPr id="555" name="Google Shape;555;p92"/>
          <p:cNvPicPr preferRelativeResize="0"/>
          <p:nvPr/>
        </p:nvPicPr>
        <p:blipFill rotWithShape="1">
          <a:blip r:embed="rId4">
            <a:alphaModFix/>
          </a:blip>
          <a:srcRect b="0" l="0" r="0" t="0"/>
          <a:stretch/>
        </p:blipFill>
        <p:spPr>
          <a:xfrm>
            <a:off x="1634994" y="1250156"/>
            <a:ext cx="6015038" cy="3807619"/>
          </a:xfrm>
          <a:prstGeom prst="rect">
            <a:avLst/>
          </a:prstGeom>
          <a:noFill/>
          <a:ln>
            <a:noFill/>
          </a:ln>
        </p:spPr>
      </p:pic>
      <p:sp>
        <p:nvSpPr>
          <p:cNvPr id="556" name="Google Shape;556;p92"/>
          <p:cNvSpPr txBox="1"/>
          <p:nvPr>
            <p:ph type="title"/>
          </p:nvPr>
        </p:nvSpPr>
        <p:spPr>
          <a:xfrm>
            <a:off x="933450" y="2673132"/>
            <a:ext cx="7886700" cy="6790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T Sans"/>
              <a:buNone/>
            </a:pPr>
            <a:r>
              <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9"/>
          <p:cNvSpPr txBox="1"/>
          <p:nvPr>
            <p:ph type="title"/>
          </p:nvPr>
        </p:nvSpPr>
        <p:spPr>
          <a:xfrm>
            <a:off x="0" y="1144469"/>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196" name="Google Shape;196;p39"/>
          <p:cNvSpPr txBox="1"/>
          <p:nvPr>
            <p:ph idx="1" type="body"/>
          </p:nvPr>
        </p:nvSpPr>
        <p:spPr>
          <a:xfrm>
            <a:off x="628650" y="1823386"/>
            <a:ext cx="7886700" cy="2311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a:t>John von Neumann is perhaps best known known for his work in the early development of computers. The concept of programming computers by storing data in memory and programs. This concept forms the basis of modern computers </a:t>
            </a:r>
            <a:r>
              <a:rPr b="1" lang="en-GB"/>
              <a:t>1946.</a:t>
            </a:r>
            <a:endParaRPr b="1"/>
          </a:p>
          <a:p>
            <a:pPr indent="0" lvl="0" marL="228600" rtl="0" algn="l">
              <a:lnSpc>
                <a:spcPct val="90000"/>
              </a:lnSpc>
              <a:spcBef>
                <a:spcPts val="10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93"/>
          <p:cNvSpPr txBox="1"/>
          <p:nvPr>
            <p:ph type="title"/>
          </p:nvPr>
        </p:nvSpPr>
        <p:spPr>
          <a:xfrm>
            <a:off x="0" y="1945769"/>
            <a:ext cx="8949459" cy="67903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Input Unit</a:t>
            </a:r>
            <a:br>
              <a:rPr b="0" lang="en-GB"/>
            </a:br>
            <a:r>
              <a:rPr b="0" lang="en-GB"/>
              <a:t>This unit contains devices with the help of which we enter data into the computer. This unit creates a link between the user and the computer. The input devices translate the information into a form understandable by the computer.</a:t>
            </a:r>
            <a:br>
              <a:rPr b="0" lang="en-GB"/>
            </a:br>
            <a:endParaRPr sz="4800"/>
          </a:p>
        </p:txBody>
      </p:sp>
      <p:sp>
        <p:nvSpPr>
          <p:cNvPr id="562" name="Google Shape;562;p93"/>
          <p:cNvSpPr txBox="1"/>
          <p:nvPr/>
        </p:nvSpPr>
        <p:spPr>
          <a:xfrm>
            <a:off x="0" y="2927509"/>
            <a:ext cx="8649139" cy="22506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700">
                <a:solidFill>
                  <a:schemeClr val="dk1"/>
                </a:solidFill>
                <a:latin typeface="Calibri"/>
                <a:ea typeface="Calibri"/>
                <a:cs typeface="Calibri"/>
                <a:sym typeface="Calibri"/>
              </a:rPr>
              <a:t>Output Unit</a:t>
            </a:r>
            <a:endParaRPr/>
          </a:p>
          <a:p>
            <a:pPr indent="0" lvl="0" marL="0" marR="0" rtl="0" algn="l">
              <a:spcBef>
                <a:spcPts val="0"/>
              </a:spcBef>
              <a:spcAft>
                <a:spcPts val="0"/>
              </a:spcAft>
              <a:buNone/>
            </a:pPr>
            <a:r>
              <a:rPr lang="en-GB" sz="2700">
                <a:solidFill>
                  <a:schemeClr val="dk1"/>
                </a:solidFill>
                <a:latin typeface="Calibri"/>
                <a:ea typeface="Calibri"/>
                <a:cs typeface="Calibri"/>
                <a:sym typeface="Calibri"/>
              </a:rPr>
              <a:t>The output unit consists of devices with the help of which we get the information from the computer. This unit is a link between the computer and the users. Output devices translate the computer's output into a form understandable by the users.</a:t>
            </a:r>
            <a:endParaRPr/>
          </a:p>
          <a:p>
            <a:pPr indent="0" lvl="0" marL="0" marR="0" rtl="0" algn="l">
              <a:spcBef>
                <a:spcPts val="0"/>
              </a:spcBef>
              <a:spcAft>
                <a:spcPts val="0"/>
              </a:spcAft>
              <a:buNone/>
            </a:pPr>
            <a:r>
              <a:t/>
            </a:r>
            <a:endParaRPr sz="27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94"/>
          <p:cNvSpPr txBox="1"/>
          <p:nvPr>
            <p:ph type="title"/>
          </p:nvPr>
        </p:nvSpPr>
        <p:spPr>
          <a:xfrm>
            <a:off x="185300" y="2659269"/>
            <a:ext cx="8505300" cy="2195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CPU (Central Processing Unit)</a:t>
            </a:r>
            <a:br>
              <a:rPr b="0" lang="en-GB"/>
            </a:br>
            <a:r>
              <a:rPr b="0" lang="en-GB"/>
              <a:t>CPU is considered as the brain of the computer. CPU performs all types of data processing operations. It stores data, intermediate results, and instructions (program). It controls the operation of all parts of the computer.</a:t>
            </a:r>
            <a:br>
              <a:rPr b="0" lang="en-GB"/>
            </a:br>
            <a:r>
              <a:rPr b="0" lang="en-GB"/>
              <a:t>CPU itself has the following three components −</a:t>
            </a:r>
            <a:br>
              <a:rPr b="0" lang="en-GB"/>
            </a:br>
            <a:r>
              <a:rPr b="0" lang="en-GB"/>
              <a:t>-ALU (Arithmetic Logic Unit)</a:t>
            </a:r>
            <a:br>
              <a:rPr b="0" lang="en-GB"/>
            </a:br>
            <a:r>
              <a:rPr b="0" lang="en-GB"/>
              <a:t>-Memory Unit</a:t>
            </a:r>
            <a:br>
              <a:rPr b="0" lang="en-GB"/>
            </a:br>
            <a:r>
              <a:rPr b="0" lang="en-GB"/>
              <a:t>-Control Unit</a:t>
            </a:r>
            <a:br>
              <a:rPr b="0" lang="en-GB"/>
            </a:br>
            <a:br>
              <a:rPr b="0" lang="en-GB"/>
            </a:br>
            <a:endParaRPr sz="4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95"/>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Central Processing Unit (CPU)</a:t>
            </a:r>
            <a:br>
              <a:rPr b="0" lang="en-GB"/>
            </a:br>
            <a:endParaRPr sz="4800"/>
          </a:p>
        </p:txBody>
      </p:sp>
      <p:sp>
        <p:nvSpPr>
          <p:cNvPr id="573" name="Google Shape;573;p95"/>
          <p:cNvSpPr txBox="1"/>
          <p:nvPr/>
        </p:nvSpPr>
        <p:spPr>
          <a:xfrm>
            <a:off x="110836" y="1592876"/>
            <a:ext cx="8894618" cy="26545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Central Processing Unit (CPU) consists of the following features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-CPU is considered as the brain of the computer.</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-CPU performs all types of data processing operations.</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-It stores data, intermediate results, and instructions (program).</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-It controls the operation of all parts of the computer.</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96"/>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Control Unit</a:t>
            </a:r>
            <a:br>
              <a:rPr b="0" lang="en-GB"/>
            </a:br>
            <a:endParaRPr sz="4800"/>
          </a:p>
        </p:txBody>
      </p:sp>
      <p:sp>
        <p:nvSpPr>
          <p:cNvPr id="579" name="Google Shape;579;p96"/>
          <p:cNvSpPr txBox="1"/>
          <p:nvPr/>
        </p:nvSpPr>
        <p:spPr>
          <a:xfrm>
            <a:off x="97500" y="1440650"/>
            <a:ext cx="8949000" cy="415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This unit controls the operations of all parts of the computer but does not carry out any actual data processing operations.</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Functions of this unit are: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is responsible for controlling the transfer of data and instructions among other units of a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manages and coordinates all the units of the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obtains the instructions from the memory, interprets them, and directs the operation of the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communicates with Input/Output devices for transfer of data or results from storage.</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does not process or store data.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97"/>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Control Unit</a:t>
            </a:r>
            <a:br>
              <a:rPr b="0" lang="en-GB"/>
            </a:br>
            <a:endParaRPr sz="4800"/>
          </a:p>
        </p:txBody>
      </p:sp>
      <p:sp>
        <p:nvSpPr>
          <p:cNvPr id="585" name="Google Shape;585;p97"/>
          <p:cNvSpPr txBox="1"/>
          <p:nvPr/>
        </p:nvSpPr>
        <p:spPr>
          <a:xfrm>
            <a:off x="45675" y="1462400"/>
            <a:ext cx="8927100" cy="415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This unit controls the operations of all parts of the computer but does not carry out any actual data processing operations.</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Functions of this unit are: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is responsible for controlling the transfer of data and instructions among other units of a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manages and coordinates all the units of the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obtains the instructions from the memory, interprets them, and directs the operation of the computer.</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communicates with Input/Output devices for transfer of data or results from storage.</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-It does not process or store data.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98"/>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ALU(Arithmetic Logic Unit) </a:t>
            </a:r>
            <a:br>
              <a:rPr b="0" lang="en-GB"/>
            </a:br>
            <a:endParaRPr sz="4800"/>
          </a:p>
        </p:txBody>
      </p:sp>
      <p:sp>
        <p:nvSpPr>
          <p:cNvPr id="591" name="Google Shape;591;p98"/>
          <p:cNvSpPr txBox="1"/>
          <p:nvPr/>
        </p:nvSpPr>
        <p:spPr>
          <a:xfrm>
            <a:off x="110836" y="1592876"/>
            <a:ext cx="8894618" cy="13157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This unit consists of two subsections namely,</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-Arithmetic Section</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-Logic Section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99"/>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ALU(Arithmetic Logic Unit) </a:t>
            </a:r>
            <a:br>
              <a:rPr b="0" lang="en-GB"/>
            </a:br>
            <a:endParaRPr sz="4800"/>
          </a:p>
        </p:txBody>
      </p:sp>
      <p:sp>
        <p:nvSpPr>
          <p:cNvPr id="597" name="Google Shape;597;p99"/>
          <p:cNvSpPr txBox="1"/>
          <p:nvPr/>
        </p:nvSpPr>
        <p:spPr>
          <a:xfrm>
            <a:off x="110836" y="1592876"/>
            <a:ext cx="8894618" cy="19620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Arithmetic Section</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Function of arithmetic section is to perform arithmetic operations like addition, subtraction, multiplication, and division. All complex operations are done by making repetitive use of the above operations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100"/>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ALU(Arithmetic Logic Unit) </a:t>
            </a:r>
            <a:br>
              <a:rPr b="0" lang="en-GB"/>
            </a:br>
            <a:endParaRPr sz="4800"/>
          </a:p>
        </p:txBody>
      </p:sp>
      <p:sp>
        <p:nvSpPr>
          <p:cNvPr id="603" name="Google Shape;603;p100"/>
          <p:cNvSpPr txBox="1"/>
          <p:nvPr/>
        </p:nvSpPr>
        <p:spPr>
          <a:xfrm>
            <a:off x="110836" y="1592876"/>
            <a:ext cx="8894618" cy="13157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Logic Section</a:t>
            </a:r>
            <a:endParaRPr/>
          </a:p>
          <a:p>
            <a:pPr indent="0" lvl="0" marL="0" marR="0" rtl="0" algn="l">
              <a:spcBef>
                <a:spcPts val="0"/>
              </a:spcBef>
              <a:spcAft>
                <a:spcPts val="0"/>
              </a:spcAft>
              <a:buNone/>
            </a:pPr>
            <a:r>
              <a:rPr lang="en-GB" sz="2800">
                <a:solidFill>
                  <a:schemeClr val="dk1"/>
                </a:solidFill>
                <a:latin typeface="Calibri"/>
                <a:ea typeface="Calibri"/>
                <a:cs typeface="Calibri"/>
                <a:sym typeface="Calibri"/>
              </a:rPr>
              <a:t>Function of logic section is to perform logic operations such as comparing, selecting, matching, and merging of data.</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7" name="Shape 607"/>
        <p:cNvGrpSpPr/>
        <p:nvPr/>
      </p:nvGrpSpPr>
      <p:grpSpPr>
        <a:xfrm>
          <a:off x="0" y="0"/>
          <a:ext cx="0" cy="0"/>
          <a:chOff x="0" y="0"/>
          <a:chExt cx="0" cy="0"/>
        </a:xfrm>
      </p:grpSpPr>
      <p:sp>
        <p:nvSpPr>
          <p:cNvPr id="608" name="Google Shape;608;p101"/>
          <p:cNvSpPr txBox="1"/>
          <p:nvPr>
            <p:ph type="title"/>
          </p:nvPr>
        </p:nvSpPr>
        <p:spPr>
          <a:xfrm>
            <a:off x="0" y="1218406"/>
            <a:ext cx="8792400" cy="748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sp>
        <p:nvSpPr>
          <p:cNvPr id="609" name="Google Shape;609;p101"/>
          <p:cNvSpPr txBox="1"/>
          <p:nvPr/>
        </p:nvSpPr>
        <p:spPr>
          <a:xfrm>
            <a:off x="110836" y="1592875"/>
            <a:ext cx="88947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610" name="Google Shape;610;p101"/>
          <p:cNvPicPr preferRelativeResize="0"/>
          <p:nvPr/>
        </p:nvPicPr>
        <p:blipFill>
          <a:blip r:embed="rId4">
            <a:alphaModFix/>
          </a:blip>
          <a:stretch>
            <a:fillRect/>
          </a:stretch>
        </p:blipFill>
        <p:spPr>
          <a:xfrm>
            <a:off x="2180688" y="1142275"/>
            <a:ext cx="5233480" cy="39251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102"/>
          <p:cNvSpPr txBox="1"/>
          <p:nvPr>
            <p:ph type="title"/>
          </p:nvPr>
        </p:nvSpPr>
        <p:spPr>
          <a:xfrm>
            <a:off x="0" y="1218406"/>
            <a:ext cx="8792400" cy="748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sp>
        <p:nvSpPr>
          <p:cNvPr id="616" name="Google Shape;616;p102"/>
          <p:cNvSpPr txBox="1"/>
          <p:nvPr/>
        </p:nvSpPr>
        <p:spPr>
          <a:xfrm>
            <a:off x="110836" y="1592875"/>
            <a:ext cx="88947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617" name="Google Shape;617;p102"/>
          <p:cNvPicPr preferRelativeResize="0"/>
          <p:nvPr/>
        </p:nvPicPr>
        <p:blipFill>
          <a:blip r:embed="rId4">
            <a:alphaModFix/>
          </a:blip>
          <a:stretch>
            <a:fillRect/>
          </a:stretch>
        </p:blipFill>
        <p:spPr>
          <a:xfrm>
            <a:off x="1370325" y="1261900"/>
            <a:ext cx="6820152" cy="3836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40"/>
          <p:cNvSpPr txBox="1"/>
          <p:nvPr/>
        </p:nvSpPr>
        <p:spPr>
          <a:xfrm>
            <a:off x="3341125" y="1245400"/>
            <a:ext cx="55293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PT Sans"/>
                <a:ea typeface="PT Sans"/>
                <a:cs typeface="PT Sans"/>
                <a:sym typeface="PT Sans"/>
              </a:rPr>
              <a:t>- </a:t>
            </a:r>
            <a:r>
              <a:rPr lang="en-GB" sz="2000">
                <a:solidFill>
                  <a:schemeClr val="dk1"/>
                </a:solidFill>
                <a:latin typeface="PT Sans"/>
                <a:ea typeface="PT Sans"/>
                <a:cs typeface="PT Sans"/>
                <a:sym typeface="PT Sans"/>
              </a:rPr>
              <a:t>The use of the binary system instead of the decimal system</a:t>
            </a:r>
            <a:r>
              <a:rPr lang="en-GB" sz="2000">
                <a:solidFill>
                  <a:srgbClr val="202122"/>
                </a:solidFill>
                <a:highlight>
                  <a:srgbClr val="FFFFFF"/>
                </a:highlight>
                <a:latin typeface="PT Sans"/>
                <a:ea typeface="PT Sans"/>
                <a:cs typeface="PT Sans"/>
                <a:sym typeface="PT Sans"/>
              </a:rPr>
              <a:t> </a:t>
            </a:r>
            <a:endParaRPr sz="2000">
              <a:solidFill>
                <a:srgbClr val="202122"/>
              </a:solidFill>
              <a:highlight>
                <a:srgbClr val="FFFFFF"/>
              </a:highlight>
              <a:latin typeface="PT Sans"/>
              <a:ea typeface="PT Sans"/>
              <a:cs typeface="PT Sans"/>
              <a:sym typeface="PT Sans"/>
            </a:endParaRPr>
          </a:p>
          <a:p>
            <a:pPr indent="0" lvl="0" marL="0" rtl="0" algn="l">
              <a:spcBef>
                <a:spcPts val="0"/>
              </a:spcBef>
              <a:spcAft>
                <a:spcPts val="0"/>
              </a:spcAft>
              <a:buNone/>
            </a:pPr>
            <a:r>
              <a:rPr b="1" lang="en-GB" sz="2000">
                <a:solidFill>
                  <a:srgbClr val="202122"/>
                </a:solidFill>
                <a:highlight>
                  <a:srgbClr val="FFFFFF"/>
                </a:highlight>
                <a:latin typeface="PT Sans"/>
                <a:ea typeface="PT Sans"/>
                <a:cs typeface="PT Sans"/>
                <a:sym typeface="PT Sans"/>
              </a:rPr>
              <a:t>-</a:t>
            </a:r>
            <a:r>
              <a:rPr lang="en-GB" sz="2000">
                <a:solidFill>
                  <a:srgbClr val="202122"/>
                </a:solidFill>
                <a:highlight>
                  <a:srgbClr val="FFFFFF"/>
                </a:highlight>
                <a:latin typeface="PT Sans"/>
                <a:ea typeface="PT Sans"/>
                <a:cs typeface="PT Sans"/>
                <a:sym typeface="PT Sans"/>
              </a:rPr>
              <a:t> </a:t>
            </a:r>
            <a:r>
              <a:rPr lang="en-GB" sz="2000">
                <a:solidFill>
                  <a:schemeClr val="dk1"/>
                </a:solidFill>
                <a:latin typeface="PT Sans"/>
                <a:ea typeface="PT Sans"/>
                <a:cs typeface="PT Sans"/>
                <a:sym typeface="PT Sans"/>
              </a:rPr>
              <a:t>He developed MANIAC (mathematical analyzer, numerical integrator and computer), which was at the time the fastest computer of its kind.</a:t>
            </a:r>
            <a:endParaRPr sz="2000">
              <a:solidFill>
                <a:schemeClr val="dk1"/>
              </a:solidFill>
              <a:latin typeface="PT Sans"/>
              <a:ea typeface="PT Sans"/>
              <a:cs typeface="PT Sans"/>
              <a:sym typeface="PT Sans"/>
            </a:endParaRPr>
          </a:p>
          <a:p>
            <a:pPr indent="0" lvl="0" marL="0" rtl="0" algn="l">
              <a:spcBef>
                <a:spcPts val="0"/>
              </a:spcBef>
              <a:spcAft>
                <a:spcPts val="0"/>
              </a:spcAft>
              <a:buNone/>
            </a:pPr>
            <a:r>
              <a:rPr lang="en-GB" sz="2000">
                <a:solidFill>
                  <a:schemeClr val="dk1"/>
                </a:solidFill>
                <a:latin typeface="PT Sans"/>
                <a:ea typeface="PT Sans"/>
                <a:cs typeface="PT Sans"/>
                <a:sym typeface="PT Sans"/>
              </a:rPr>
              <a:t>- </a:t>
            </a:r>
            <a:r>
              <a:rPr lang="en-GB" sz="1050">
                <a:solidFill>
                  <a:srgbClr val="202122"/>
                </a:solidFill>
                <a:highlight>
                  <a:srgbClr val="FFFFFF"/>
                </a:highlight>
              </a:rPr>
              <a:t> </a:t>
            </a:r>
            <a:r>
              <a:rPr lang="en-GB" sz="2000">
                <a:solidFill>
                  <a:srgbClr val="202122"/>
                </a:solidFill>
                <a:highlight>
                  <a:srgbClr val="FFFFFF"/>
                </a:highlight>
                <a:latin typeface="PT Sans"/>
                <a:ea typeface="PT Sans"/>
                <a:cs typeface="PT Sans"/>
                <a:sym typeface="PT Sans"/>
              </a:rPr>
              <a:t>He was a pioneer of the application of </a:t>
            </a:r>
            <a:r>
              <a:rPr lang="en-GB" sz="2000">
                <a:solidFill>
                  <a:srgbClr val="3366CC"/>
                </a:solidFill>
                <a:highlight>
                  <a:srgbClr val="FFFFFF"/>
                </a:highlight>
                <a:uFill>
                  <a:noFill/>
                </a:uFill>
                <a:latin typeface="PT Sans"/>
                <a:ea typeface="PT Sans"/>
                <a:cs typeface="PT Sans"/>
                <a:sym typeface="PT Sans"/>
                <a:hlinkClick r:id="rId4">
                  <a:extLst>
                    <a:ext uri="{A12FA001-AC4F-418D-AE19-62706E023703}">
                      <ahyp:hlinkClr val="tx"/>
                    </a:ext>
                  </a:extLst>
                </a:hlinkClick>
              </a:rPr>
              <a:t>operator theory</a:t>
            </a:r>
            <a:r>
              <a:rPr lang="en-GB" sz="2000">
                <a:solidFill>
                  <a:srgbClr val="202122"/>
                </a:solidFill>
                <a:highlight>
                  <a:srgbClr val="FFFFFF"/>
                </a:highlight>
                <a:latin typeface="PT Sans"/>
                <a:ea typeface="PT Sans"/>
                <a:cs typeface="PT Sans"/>
                <a:sym typeface="PT Sans"/>
              </a:rPr>
              <a:t> to quantum mechanics in the development of functional analysis, and a key figure in the development of game theory and the concepts of cellular automata, the universal constructor and the digital computer.</a:t>
            </a:r>
            <a:endParaRPr sz="2000">
              <a:solidFill>
                <a:schemeClr val="dk1"/>
              </a:solidFill>
              <a:latin typeface="PT Sans"/>
              <a:ea typeface="PT Sans"/>
              <a:cs typeface="PT Sans"/>
              <a:sym typeface="PT Sans"/>
            </a:endParaRPr>
          </a:p>
        </p:txBody>
      </p:sp>
      <p:pic>
        <p:nvPicPr>
          <p:cNvPr id="202" name="Google Shape;202;p40"/>
          <p:cNvPicPr preferRelativeResize="0"/>
          <p:nvPr/>
        </p:nvPicPr>
        <p:blipFill>
          <a:blip r:embed="rId5">
            <a:alphaModFix/>
          </a:blip>
          <a:stretch>
            <a:fillRect/>
          </a:stretch>
        </p:blipFill>
        <p:spPr>
          <a:xfrm>
            <a:off x="130975" y="1245400"/>
            <a:ext cx="3004175" cy="376113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1" name="Shape 621"/>
        <p:cNvGrpSpPr/>
        <p:nvPr/>
      </p:nvGrpSpPr>
      <p:grpSpPr>
        <a:xfrm>
          <a:off x="0" y="0"/>
          <a:ext cx="0" cy="0"/>
          <a:chOff x="0" y="0"/>
          <a:chExt cx="0" cy="0"/>
        </a:xfrm>
      </p:grpSpPr>
      <p:sp>
        <p:nvSpPr>
          <p:cNvPr id="622" name="Google Shape;622;p103"/>
          <p:cNvSpPr txBox="1"/>
          <p:nvPr>
            <p:ph type="title"/>
          </p:nvPr>
        </p:nvSpPr>
        <p:spPr>
          <a:xfrm>
            <a:off x="0" y="1218406"/>
            <a:ext cx="8792400" cy="748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sp>
        <p:nvSpPr>
          <p:cNvPr id="623" name="Google Shape;623;p103"/>
          <p:cNvSpPr txBox="1"/>
          <p:nvPr/>
        </p:nvSpPr>
        <p:spPr>
          <a:xfrm>
            <a:off x="110836" y="1592875"/>
            <a:ext cx="88947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624" name="Google Shape;624;p103"/>
          <p:cNvPicPr preferRelativeResize="0"/>
          <p:nvPr/>
        </p:nvPicPr>
        <p:blipFill>
          <a:blip r:embed="rId4">
            <a:alphaModFix/>
          </a:blip>
          <a:stretch>
            <a:fillRect/>
          </a:stretch>
        </p:blipFill>
        <p:spPr>
          <a:xfrm>
            <a:off x="1250700" y="1218400"/>
            <a:ext cx="6977961" cy="3925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104"/>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sp>
        <p:nvSpPr>
          <p:cNvPr id="630" name="Google Shape;630;p104"/>
          <p:cNvSpPr txBox="1"/>
          <p:nvPr/>
        </p:nvSpPr>
        <p:spPr>
          <a:xfrm>
            <a:off x="0" y="2625039"/>
            <a:ext cx="8894618" cy="6232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4800">
                <a:solidFill>
                  <a:schemeClr val="dk1"/>
                </a:solidFill>
                <a:latin typeface="Calibri"/>
                <a:ea typeface="Calibri"/>
                <a:cs typeface="Calibri"/>
                <a:sym typeface="Calibri"/>
              </a:rPr>
              <a:t>Computer components</a:t>
            </a:r>
            <a:endParaRPr sz="4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105"/>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GB" sz="3100">
                <a:latin typeface="Times New Roman"/>
                <a:ea typeface="Times New Roman"/>
                <a:cs typeface="Times New Roman"/>
                <a:sym typeface="Times New Roman"/>
              </a:rPr>
              <a:t>Central processing unit (CPU)</a:t>
            </a:r>
            <a:br>
              <a:rPr b="0" lang="en-GB"/>
            </a:br>
            <a:endParaRPr sz="4800"/>
          </a:p>
        </p:txBody>
      </p:sp>
      <p:sp>
        <p:nvSpPr>
          <p:cNvPr id="636" name="Google Shape;636;p105"/>
          <p:cNvSpPr txBox="1"/>
          <p:nvPr/>
        </p:nvSpPr>
        <p:spPr>
          <a:xfrm>
            <a:off x="110836" y="1592876"/>
            <a:ext cx="8894618" cy="13619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The CPU controls the computer processes and communicates with the other components of a personal computer. A computer's CPU may be one of the most complicated parts of the computer because of its intricacies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106"/>
          <p:cNvSpPr txBox="1"/>
          <p:nvPr>
            <p:ph type="title"/>
          </p:nvPr>
        </p:nvSpPr>
        <p:spPr>
          <a:xfrm>
            <a:off x="-1076318" y="3156587"/>
            <a:ext cx="6735542" cy="5253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pic>
        <p:nvPicPr>
          <p:cNvPr descr="The central processing unit (CPU): Its components and functionality |  Enable Sysadmin" id="642" name="Google Shape;642;p106"/>
          <p:cNvPicPr preferRelativeResize="0"/>
          <p:nvPr/>
        </p:nvPicPr>
        <p:blipFill rotWithShape="1">
          <a:blip r:embed="rId4">
            <a:alphaModFix/>
          </a:blip>
          <a:srcRect b="0" l="0" r="0" t="0"/>
          <a:stretch/>
        </p:blipFill>
        <p:spPr>
          <a:xfrm>
            <a:off x="110836" y="1145682"/>
            <a:ext cx="6672296" cy="399781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107"/>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T Sans"/>
              <a:buNone/>
            </a:pPr>
            <a:r>
              <a:rPr lang="en-GB" sz="3100"/>
              <a:t>Motherboard</a:t>
            </a:r>
            <a:br>
              <a:rPr b="0" lang="en-GB"/>
            </a:br>
            <a:endParaRPr sz="4800"/>
          </a:p>
        </p:txBody>
      </p:sp>
      <p:sp>
        <p:nvSpPr>
          <p:cNvPr id="648" name="Google Shape;648;p107"/>
          <p:cNvSpPr txBox="1"/>
          <p:nvPr/>
        </p:nvSpPr>
        <p:spPr>
          <a:xfrm>
            <a:off x="101600" y="1592876"/>
            <a:ext cx="8894618" cy="23314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The motherboard provides the structure for all other components and connects them, while also providing a way to distribute power, deliver information and connect to devices such as a printer or mouse. It controls how data transfers and what type of monitor or screen device to use, for example. It houses the CPU, memory and secondary storage devices such as hard drives.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108"/>
          <p:cNvSpPr txBox="1"/>
          <p:nvPr>
            <p:ph type="title"/>
          </p:nvPr>
        </p:nvSpPr>
        <p:spPr>
          <a:xfrm>
            <a:off x="269114" y="4085103"/>
            <a:ext cx="7100926" cy="48375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pic>
        <p:nvPicPr>
          <p:cNvPr descr="What is a Motherboard and What Does it Do? - Total Phase Blog" id="654" name="Google Shape;654;p108"/>
          <p:cNvPicPr preferRelativeResize="0"/>
          <p:nvPr/>
        </p:nvPicPr>
        <p:blipFill rotWithShape="1">
          <a:blip r:embed="rId4">
            <a:alphaModFix/>
          </a:blip>
          <a:srcRect b="0" l="0" r="0" t="0"/>
          <a:stretch/>
        </p:blipFill>
        <p:spPr>
          <a:xfrm>
            <a:off x="554181" y="1202989"/>
            <a:ext cx="5907881" cy="394051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109"/>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r>
              <a:rPr lang="en-GB"/>
              <a:t>Random Access Memory (RAM)</a:t>
            </a:r>
            <a:br>
              <a:rPr b="0" lang="en-GB"/>
            </a:br>
            <a:endParaRPr sz="4800"/>
          </a:p>
        </p:txBody>
      </p:sp>
      <p:sp>
        <p:nvSpPr>
          <p:cNvPr id="660" name="Google Shape;660;p109"/>
          <p:cNvSpPr txBox="1"/>
          <p:nvPr/>
        </p:nvSpPr>
        <p:spPr>
          <a:xfrm>
            <a:off x="101600" y="1592876"/>
            <a:ext cx="8894618" cy="20082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RAM is where data lives temporarily while it's being actively used by programs, such as when a user launches a computer application. A technician may know how to identify the type of RAM in a computer, how to replace it if it's defective and how to diagnose problems with copying data from one location in memory to another.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110"/>
          <p:cNvSpPr txBox="1"/>
          <p:nvPr>
            <p:ph type="title"/>
          </p:nvPr>
        </p:nvSpPr>
        <p:spPr>
          <a:xfrm>
            <a:off x="-674254" y="3996242"/>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endParaRPr sz="4800"/>
          </a:p>
        </p:txBody>
      </p:sp>
      <p:pic>
        <p:nvPicPr>
          <p:cNvPr descr="What is RAM? | IT PRO" id="666" name="Google Shape;666;p110"/>
          <p:cNvPicPr preferRelativeResize="0"/>
          <p:nvPr/>
        </p:nvPicPr>
        <p:blipFill rotWithShape="1">
          <a:blip r:embed="rId4">
            <a:alphaModFix/>
          </a:blip>
          <a:srcRect b="0" l="0" r="0" t="0"/>
          <a:stretch/>
        </p:blipFill>
        <p:spPr>
          <a:xfrm>
            <a:off x="480290" y="1337516"/>
            <a:ext cx="6416210" cy="361548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111"/>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r>
              <a:rPr lang="en-GB"/>
              <a:t>Power supply</a:t>
            </a:r>
            <a:br>
              <a:rPr lang="en-GB"/>
            </a:br>
            <a:endParaRPr sz="4800"/>
          </a:p>
        </p:txBody>
      </p:sp>
      <p:sp>
        <p:nvSpPr>
          <p:cNvPr id="672" name="Google Shape;672;p111"/>
          <p:cNvSpPr txBox="1"/>
          <p:nvPr/>
        </p:nvSpPr>
        <p:spPr>
          <a:xfrm>
            <a:off x="101600" y="1870364"/>
            <a:ext cx="8913091" cy="10387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A power supply provides electricity to all components of a computer system. Typically, it's a power cord connected from the back of a PC tower into an electricity socket.</a:t>
            </a:r>
            <a:r>
              <a:rPr lang="en-GB" sz="1800">
                <a:solidFill>
                  <a:schemeClr val="dk1"/>
                </a:solidFill>
                <a:latin typeface="Calibri"/>
                <a:ea typeface="Calibri"/>
                <a:cs typeface="Calibri"/>
                <a:sym typeface="Calibri"/>
              </a:rPr>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6" name="Shape 676"/>
        <p:cNvGrpSpPr/>
        <p:nvPr/>
      </p:nvGrpSpPr>
      <p:grpSpPr>
        <a:xfrm>
          <a:off x="0" y="0"/>
          <a:ext cx="0" cy="0"/>
          <a:chOff x="0" y="0"/>
          <a:chExt cx="0" cy="0"/>
        </a:xfrm>
      </p:grpSpPr>
      <p:sp>
        <p:nvSpPr>
          <p:cNvPr id="677" name="Google Shape;677;p112"/>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br>
              <a:rPr lang="en-GB"/>
            </a:br>
            <a:endParaRPr sz="4800"/>
          </a:p>
        </p:txBody>
      </p:sp>
      <p:sp>
        <p:nvSpPr>
          <p:cNvPr descr="CORSAIR RMx Series RM1000x 80 PLUS Gold Fully Modular ATX Power Supply  Black CP-9020201-NA - Best Buy" id="678" name="Google Shape;678;p112"/>
          <p:cNvSpPr/>
          <p:nvPr/>
        </p:nvSpPr>
        <p:spPr>
          <a:xfrm>
            <a:off x="155575" y="-108347"/>
            <a:ext cx="304800" cy="2286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RSAIR RMx Series RM1000x 80 PLUS Gold Fully Modular ATX Power Supply  Black CP-9020201-NA - Best Buy" id="679" name="Google Shape;679;p112"/>
          <p:cNvSpPr/>
          <p:nvPr/>
        </p:nvSpPr>
        <p:spPr>
          <a:xfrm>
            <a:off x="307975" y="5953"/>
            <a:ext cx="304800" cy="2286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X1600i Digital ATX Power Supply — 1600 Watt Fully-Modular PSU" id="680" name="Google Shape;680;p112"/>
          <p:cNvPicPr preferRelativeResize="0"/>
          <p:nvPr/>
        </p:nvPicPr>
        <p:blipFill rotWithShape="1">
          <a:blip r:embed="rId4">
            <a:alphaModFix/>
          </a:blip>
          <a:srcRect b="0" l="0" r="0" t="0"/>
          <a:stretch/>
        </p:blipFill>
        <p:spPr>
          <a:xfrm>
            <a:off x="852920" y="1218406"/>
            <a:ext cx="5854622" cy="39160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41"/>
          <p:cNvSpPr txBox="1"/>
          <p:nvPr>
            <p:ph type="title"/>
          </p:nvPr>
        </p:nvSpPr>
        <p:spPr>
          <a:xfrm>
            <a:off x="0" y="1155194"/>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pic>
        <p:nvPicPr>
          <p:cNvPr id="208" name="Google Shape;208;p41"/>
          <p:cNvPicPr preferRelativeResize="0"/>
          <p:nvPr>
            <p:ph idx="1" type="body"/>
          </p:nvPr>
        </p:nvPicPr>
        <p:blipFill rotWithShape="1">
          <a:blip r:embed="rId4">
            <a:alphaModFix/>
          </a:blip>
          <a:srcRect b="0" l="0" r="0" t="0"/>
          <a:stretch/>
        </p:blipFill>
        <p:spPr>
          <a:xfrm>
            <a:off x="1271724" y="1834100"/>
            <a:ext cx="7152900" cy="3057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113"/>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r>
              <a:rPr lang="en-GB"/>
              <a:t>Cooling fan</a:t>
            </a:r>
            <a:br>
              <a:rPr lang="en-GB"/>
            </a:br>
            <a:endParaRPr sz="4800"/>
          </a:p>
        </p:txBody>
      </p:sp>
      <p:sp>
        <p:nvSpPr>
          <p:cNvPr id="686" name="Google Shape;686;p113"/>
          <p:cNvSpPr txBox="1"/>
          <p:nvPr/>
        </p:nvSpPr>
        <p:spPr>
          <a:xfrm>
            <a:off x="101600" y="1870364"/>
            <a:ext cx="8913091" cy="13619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Cooling fans are a computer's system to decrease overheating. Many computers have more than one cooling fan to help users who run their computer heavily, such as video streaming or gaming.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14"/>
          <p:cNvSpPr txBox="1"/>
          <p:nvPr>
            <p:ph type="title"/>
          </p:nvPr>
        </p:nvSpPr>
        <p:spPr>
          <a:xfrm>
            <a:off x="-265288" y="3565998"/>
            <a:ext cx="6332999" cy="42411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T Sans"/>
              <a:buNone/>
            </a:pPr>
            <a:r>
              <a:t/>
            </a:r>
            <a:endParaRPr sz="4800"/>
          </a:p>
        </p:txBody>
      </p:sp>
      <p:pic>
        <p:nvPicPr>
          <p:cNvPr descr="Cooling fans | DENSO" id="692" name="Google Shape;692;p114"/>
          <p:cNvPicPr preferRelativeResize="0"/>
          <p:nvPr/>
        </p:nvPicPr>
        <p:blipFill rotWithShape="1">
          <a:blip r:embed="rId4">
            <a:alphaModFix/>
          </a:blip>
          <a:srcRect b="0" l="0" r="0" t="0"/>
          <a:stretch/>
        </p:blipFill>
        <p:spPr>
          <a:xfrm>
            <a:off x="-265288" y="1274276"/>
            <a:ext cx="7369950" cy="38692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115"/>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r>
              <a:rPr lang="en-GB"/>
              <a:t>Graphical Processing Unit (GPU)</a:t>
            </a:r>
            <a:br>
              <a:rPr lang="en-GB"/>
            </a:br>
            <a:br>
              <a:rPr lang="en-GB"/>
            </a:br>
            <a:endParaRPr sz="4800"/>
          </a:p>
        </p:txBody>
      </p:sp>
      <p:sp>
        <p:nvSpPr>
          <p:cNvPr id="698" name="Google Shape;698;p115"/>
          <p:cNvSpPr txBox="1"/>
          <p:nvPr/>
        </p:nvSpPr>
        <p:spPr>
          <a:xfrm>
            <a:off x="0" y="1537854"/>
            <a:ext cx="9070109" cy="2562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When handling graphical operations and advanced imagery, the </a:t>
            </a:r>
            <a:r>
              <a:rPr b="1" lang="en-GB" sz="1800">
                <a:solidFill>
                  <a:schemeClr val="dk1"/>
                </a:solidFill>
                <a:latin typeface="Calibri"/>
                <a:ea typeface="Calibri"/>
                <a:cs typeface="Calibri"/>
                <a:sym typeface="Calibri"/>
              </a:rPr>
              <a:t>graphical processing unit (GPU)</a:t>
            </a:r>
            <a:r>
              <a:rPr lang="en-GB" sz="1800">
                <a:solidFill>
                  <a:schemeClr val="dk1"/>
                </a:solidFill>
                <a:latin typeface="Calibri"/>
                <a:ea typeface="Calibri"/>
                <a:cs typeface="Calibri"/>
                <a:sym typeface="Calibri"/>
              </a:rPr>
              <a:t> is the computer hardware responsible for it. A GPU is required for your computer to read and reproduce graphical representations and effects, which are almost present in every form of media today.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However, the finest GPUs are primarily used for video gaming, capable of handling immense 3D-graphics loads to maintain smooth frame rates and lag-free experiences.</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When gaming, the CPU and GPU work in tandem. The GPU manages the heavy lifting in terms of the on-screen graphics and fidelity, while the CPU runs the programming that works behind the scenes, such as data and in-game statistics.</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 broken-down GPU can lead to many problems, including the feared black screen of death.. The current crisis of GPU chips shortages causes another headache, making losing your GPU a nightmare</a:t>
            </a:r>
            <a:endParaRPr sz="18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116"/>
          <p:cNvSpPr txBox="1"/>
          <p:nvPr>
            <p:ph type="title"/>
          </p:nvPr>
        </p:nvSpPr>
        <p:spPr>
          <a:xfrm>
            <a:off x="175490" y="3578890"/>
            <a:ext cx="11126236" cy="117664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br>
              <a:rPr lang="en-GB"/>
            </a:br>
            <a:br>
              <a:rPr lang="en-GB"/>
            </a:br>
            <a:endParaRPr sz="4800"/>
          </a:p>
        </p:txBody>
      </p:sp>
      <p:pic>
        <p:nvPicPr>
          <p:cNvPr descr="Buy NVIDIA Graphics Cards | NVIDIA Store" id="704" name="Google Shape;704;p116"/>
          <p:cNvPicPr preferRelativeResize="0"/>
          <p:nvPr/>
        </p:nvPicPr>
        <p:blipFill rotWithShape="1">
          <a:blip r:embed="rId4">
            <a:alphaModFix/>
          </a:blip>
          <a:srcRect b="0" l="0" r="0" t="0"/>
          <a:stretch/>
        </p:blipFill>
        <p:spPr>
          <a:xfrm>
            <a:off x="331065" y="1309162"/>
            <a:ext cx="6666687" cy="34568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117"/>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r>
              <a:rPr lang="en-GB"/>
              <a:t>Hard drive</a:t>
            </a:r>
            <a:br>
              <a:rPr lang="en-GB"/>
            </a:br>
            <a:br>
              <a:rPr lang="en-GB"/>
            </a:br>
            <a:endParaRPr sz="4800"/>
          </a:p>
        </p:txBody>
      </p:sp>
      <p:sp>
        <p:nvSpPr>
          <p:cNvPr id="710" name="Google Shape;710;p117"/>
          <p:cNvSpPr txBox="1"/>
          <p:nvPr/>
        </p:nvSpPr>
        <p:spPr>
          <a:xfrm>
            <a:off x="0" y="1537854"/>
            <a:ext cx="8913091" cy="13619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Calibri"/>
                <a:ea typeface="Calibri"/>
                <a:cs typeface="Calibri"/>
                <a:sym typeface="Calibri"/>
              </a:rPr>
              <a:t>Hard drives are data storage devices used to store files, programs or other information on a computer system. They use magnetically coated discs called hard disks that store digital representations of information.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18"/>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2500"/>
              <a:buFont typeface="PT Sans"/>
              <a:buNone/>
            </a:pPr>
            <a:br>
              <a:rPr b="0" lang="en-GB"/>
            </a:br>
            <a:r>
              <a:rPr lang="en-GB"/>
              <a:t>Storage device</a:t>
            </a:r>
            <a:br>
              <a:rPr lang="en-GB"/>
            </a:br>
            <a:br>
              <a:rPr lang="en-GB"/>
            </a:br>
            <a:endParaRPr sz="4800"/>
          </a:p>
        </p:txBody>
      </p:sp>
      <p:sp>
        <p:nvSpPr>
          <p:cNvPr id="716" name="Google Shape;716;p118"/>
          <p:cNvSpPr txBox="1"/>
          <p:nvPr/>
        </p:nvSpPr>
        <p:spPr>
          <a:xfrm>
            <a:off x="0" y="1537854"/>
            <a:ext cx="9070109" cy="33932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 </a:t>
            </a:r>
            <a:r>
              <a:rPr b="1" lang="en-GB" sz="1800">
                <a:solidFill>
                  <a:schemeClr val="dk1"/>
                </a:solidFill>
                <a:latin typeface="Calibri"/>
                <a:ea typeface="Calibri"/>
                <a:cs typeface="Calibri"/>
                <a:sym typeface="Calibri"/>
              </a:rPr>
              <a:t>storage device</a:t>
            </a:r>
            <a:r>
              <a:rPr lang="en-GB" sz="1800">
                <a:solidFill>
                  <a:schemeClr val="dk1"/>
                </a:solidFill>
                <a:latin typeface="Calibri"/>
                <a:ea typeface="Calibri"/>
                <a:cs typeface="Calibri"/>
                <a:sym typeface="Calibri"/>
              </a:rPr>
              <a:t> provides the memory for installing programs and saving files. Unlike RAM, a storage device’s content is secured in non-volatile memory, meaning that data is saved permanently inside its memory bank, preserving them even after you turn off the PC (unless manually deleted or uninstalled).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PCs use 2 common types of internal storage devices: </a:t>
            </a:r>
            <a:r>
              <a:rPr b="1" lang="en-GB" sz="1800">
                <a:solidFill>
                  <a:schemeClr val="dk1"/>
                </a:solidFill>
                <a:latin typeface="Calibri"/>
                <a:ea typeface="Calibri"/>
                <a:cs typeface="Calibri"/>
                <a:sym typeface="Calibri"/>
              </a:rPr>
              <a:t>hard disk drives (HDDs)</a:t>
            </a:r>
            <a:r>
              <a:rPr lang="en-GB" sz="1800">
                <a:solidFill>
                  <a:schemeClr val="dk1"/>
                </a:solidFill>
                <a:latin typeface="Calibri"/>
                <a:ea typeface="Calibri"/>
                <a:cs typeface="Calibri"/>
                <a:sym typeface="Calibri"/>
              </a:rPr>
              <a:t> and </a:t>
            </a:r>
            <a:r>
              <a:rPr b="1" lang="en-GB" sz="1800">
                <a:solidFill>
                  <a:schemeClr val="dk1"/>
                </a:solidFill>
                <a:latin typeface="Calibri"/>
                <a:ea typeface="Calibri"/>
                <a:cs typeface="Calibri"/>
                <a:sym typeface="Calibri"/>
              </a:rPr>
              <a:t>solid-state drives (SDDs)</a:t>
            </a:r>
            <a:r>
              <a:rPr lang="en-GB" sz="1800">
                <a:solidFill>
                  <a:schemeClr val="dk1"/>
                </a:solidFill>
                <a:latin typeface="Calibri"/>
                <a:ea typeface="Calibri"/>
                <a:cs typeface="Calibri"/>
                <a:sym typeface="Calibri"/>
              </a:rPr>
              <a:t>. HDDs are the cheaper option but suffer from slower transfer speeds, while SDDs are their superior counterparts but are more expensive. These devices are attached to your computer using dedicated SATA cables, replaced by SAS cables for big servers and workstations.</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Other secondary storage devices exist, such as USB flash drives and portable HDDs. However, these peripherals are not installed inside computers. Instead, they are connected to the PC via alternative channels like USB ports or external disk drives, depending on the specs.</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Even though storage devices do not impact your computer’s boot-up process, start-up programs like Google Chrome or Microsoft Word are loaded directly from your HDD or SDD. So a damaged storage device can interrupt the whole process, potentially corrupting your files. If so, you will need to replace your hard drive immediately, sometimes requiring a complete system reformat or Windows reinstall, which is a hassle.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0" name="Shape 720"/>
        <p:cNvGrpSpPr/>
        <p:nvPr/>
      </p:nvGrpSpPr>
      <p:grpSpPr>
        <a:xfrm>
          <a:off x="0" y="0"/>
          <a:ext cx="0" cy="0"/>
          <a:chOff x="0" y="0"/>
          <a:chExt cx="0" cy="0"/>
        </a:xfrm>
      </p:grpSpPr>
      <p:sp>
        <p:nvSpPr>
          <p:cNvPr id="721" name="Google Shape;721;p119"/>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T Sans"/>
              <a:buNone/>
            </a:pPr>
            <a:r>
              <a:t/>
            </a:r>
            <a:endParaRPr sz="4800"/>
          </a:p>
        </p:txBody>
      </p:sp>
      <p:pic>
        <p:nvPicPr>
          <p:cNvPr descr="SSD vs HDD: Which Drive Do You Need? | Avast" id="722" name="Google Shape;722;p119"/>
          <p:cNvPicPr preferRelativeResize="0"/>
          <p:nvPr/>
        </p:nvPicPr>
        <p:blipFill rotWithShape="1">
          <a:blip r:embed="rId4">
            <a:alphaModFix/>
          </a:blip>
          <a:srcRect b="0" l="0" r="0" t="0"/>
          <a:stretch/>
        </p:blipFill>
        <p:spPr>
          <a:xfrm>
            <a:off x="1430915" y="1218406"/>
            <a:ext cx="4808176" cy="386111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20"/>
          <p:cNvSpPr txBox="1"/>
          <p:nvPr>
            <p:ph type="title"/>
          </p:nvPr>
        </p:nvSpPr>
        <p:spPr>
          <a:xfrm>
            <a:off x="0" y="1218406"/>
            <a:ext cx="8792440" cy="7489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T Sans"/>
              <a:buNone/>
            </a:pPr>
            <a:r>
              <a:t/>
            </a:r>
            <a:endParaRPr sz="4800"/>
          </a:p>
        </p:txBody>
      </p:sp>
      <p:pic>
        <p:nvPicPr>
          <p:cNvPr descr="SSD vs HDD | What Is the Difference? | ESF" id="728" name="Google Shape;728;p120"/>
          <p:cNvPicPr preferRelativeResize="0"/>
          <p:nvPr/>
        </p:nvPicPr>
        <p:blipFill rotWithShape="1">
          <a:blip r:embed="rId4">
            <a:alphaModFix/>
          </a:blip>
          <a:srcRect b="0" l="0" r="0" t="0"/>
          <a:stretch/>
        </p:blipFill>
        <p:spPr>
          <a:xfrm>
            <a:off x="97846" y="1142206"/>
            <a:ext cx="6707981" cy="39004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42"/>
          <p:cNvSpPr txBox="1"/>
          <p:nvPr>
            <p:ph type="title"/>
          </p:nvPr>
        </p:nvSpPr>
        <p:spPr>
          <a:xfrm>
            <a:off x="4" y="1126816"/>
            <a:ext cx="7886700" cy="678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PT Sans"/>
              <a:buNone/>
            </a:pPr>
            <a:r>
              <a:rPr lang="en-GB"/>
              <a:t>History of computers</a:t>
            </a:r>
            <a:endParaRPr/>
          </a:p>
        </p:txBody>
      </p:sp>
      <p:sp>
        <p:nvSpPr>
          <p:cNvPr id="214" name="Google Shape;214;p42"/>
          <p:cNvSpPr/>
          <p:nvPr/>
        </p:nvSpPr>
        <p:spPr>
          <a:xfrm>
            <a:off x="176000" y="1853928"/>
            <a:ext cx="8752200" cy="211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2000">
                <a:solidFill>
                  <a:schemeClr val="dk1"/>
                </a:solidFill>
                <a:latin typeface="PT Sans"/>
                <a:ea typeface="PT Sans"/>
                <a:cs typeface="PT Sans"/>
                <a:sym typeface="PT Sans"/>
              </a:rPr>
              <a:t>1st Generation:</a:t>
            </a:r>
            <a:r>
              <a:rPr lang="en-GB" sz="2000">
                <a:solidFill>
                  <a:schemeClr val="dk1"/>
                </a:solidFill>
                <a:latin typeface="PT Sans"/>
                <a:ea typeface="PT Sans"/>
                <a:cs typeface="PT Sans"/>
                <a:sym typeface="PT Sans"/>
              </a:rPr>
              <a:t>  This was from the period of 1940 to 1955. This was when machine language was developed for the use of computers. They used vacuum tubes for the circuitry. For the purpose of memory, they used magnetic drums. These machines were complicated, large, and expensive. They were mostly reliant on batch operating systems and punch cards. As output and input devices, magnetic tape and paper tape were implemented. For example, ENIAC, UNIVAC-1, EDVAC, and so on.</a:t>
            </a:r>
            <a:endParaRPr sz="2000">
              <a:solidFill>
                <a:schemeClr val="dk1"/>
              </a:solidFill>
              <a:latin typeface="PT Sans"/>
              <a:ea typeface="PT Sans"/>
              <a:cs typeface="PT Sans"/>
              <a:sym typeface="P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3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